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7" r:id="rId2"/>
    <p:sldId id="271" r:id="rId3"/>
    <p:sldId id="295" r:id="rId4"/>
    <p:sldId id="283" r:id="rId5"/>
    <p:sldId id="263" r:id="rId6"/>
    <p:sldId id="293" r:id="rId7"/>
    <p:sldId id="297" r:id="rId8"/>
    <p:sldId id="298" r:id="rId9"/>
    <p:sldId id="299" r:id="rId10"/>
    <p:sldId id="274" r:id="rId11"/>
    <p:sldId id="262" r:id="rId12"/>
    <p:sldId id="264" r:id="rId13"/>
    <p:sldId id="265" r:id="rId14"/>
    <p:sldId id="270" r:id="rId15"/>
    <p:sldId id="273" r:id="rId16"/>
    <p:sldId id="277" r:id="rId17"/>
    <p:sldId id="278" r:id="rId18"/>
    <p:sldId id="281" r:id="rId19"/>
    <p:sldId id="279" r:id="rId20"/>
    <p:sldId id="280" r:id="rId21"/>
    <p:sldId id="288" r:id="rId22"/>
    <p:sldId id="289" r:id="rId23"/>
    <p:sldId id="291" r:id="rId24"/>
    <p:sldId id="282" r:id="rId25"/>
    <p:sldId id="292" r:id="rId26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118" autoAdjust="0"/>
  </p:normalViewPr>
  <p:slideViewPr>
    <p:cSldViewPr snapToGrid="0">
      <p:cViewPr varScale="1">
        <p:scale>
          <a:sx n="81" d="100"/>
          <a:sy n="81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016E9DF-A8D3-45B0-A656-3C6F58DF32AA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0450769-CB04-4CD6-8F0C-91B10F483E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310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306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551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818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818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772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90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772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359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772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685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50769-CB04-4CD6-8F0C-91B10F483ED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99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244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50769-CB04-4CD6-8F0C-91B10F483ED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40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534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50769-CB04-4CD6-8F0C-91B10F483ED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90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50769-CB04-4CD6-8F0C-91B10F483ED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846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551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50769-CB04-4CD6-8F0C-91B10F483E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551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7D88B39-967B-3406-ABC1-3678EA153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CFD65998-7180-7946-351A-26DA0FBBC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2126785-3D93-5F9B-1067-63213DFA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BF86A31-3909-CFCE-523E-C7FBBAFAA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C290DD1-72D4-6525-DAC3-CF30F92B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74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E1B61A-D991-6E85-64F5-0BA0CE4A9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32604DB-5941-9851-7BC4-979886801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DB2224B-1E6D-6D31-0BA3-26C084508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D4EE68D-01CE-7C78-2768-F718BD30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EDD9834-4859-8ED3-A00F-BFFF4AAD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55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B1B69B9D-4DB4-91A5-88FC-8F2E6D807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68C3829-9F85-6231-441B-97FCFEAC6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52B82A6-6EE3-E7CB-7D6D-7677EA4D3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71E538B-77DB-9312-01D5-60FCFB34B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09980DD-F21C-D38F-35B9-B819AA9E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6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CD75AEF-367E-7D37-5362-48812551D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25F2D8C-CA97-234F-BD63-1F5A0185A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B1D5262-30E9-30D6-FA13-A8D938D9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9837F09-B1A4-71FA-3DA9-88EBC2B62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54B26B3-C351-8CC2-4CF7-77991E420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233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7B5CD01-DCEC-4F32-306E-E41D94627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B4625DD-E605-E643-F4E7-A1E3E237D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F9E08B2-F20D-1EBB-4C57-D1A5ED9B7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8BDFBCF-4352-30B9-34AD-E69FAC33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68CEAE9-5FEF-6AFC-28D0-86842D758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65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5F95AC-7DAC-8FD6-DE59-7CA7AAA87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DFBF601-A4DE-7099-C557-69ABF764E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ED4ADCA-7A60-C1F5-728A-02DAE742E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48CE7BC-FA52-DBB6-7160-087AF1BE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39C8344-C35E-3638-7320-C9C9D6F5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67F1D96-4F2D-1B28-8EB0-2C7EFEDC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49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50094E9-D81C-0A3A-D53A-7E4355874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4A9D161-B128-00D2-B2CB-38D5C20AA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7AEA9FA-C1EF-AA5A-C22B-1D20C736B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E16AB6E9-4178-F2C3-65DB-5FA4B90E8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8AF2ADEB-CE71-E065-189A-D6685601B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AB8CF7D4-BCFE-4F29-FC1D-5C7314FAF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39297A9B-64F4-4D55-6A55-0738CFECE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D807617A-04FC-BE73-F7FE-A33BE7F6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32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68349A4-73E3-1A04-09A7-FCFC023B7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34BA964-1117-5025-B66D-FB4EFDCEF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F5B9356-BD40-741F-0F0B-B18F83A0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B813FFC-29EA-19D4-79B9-B58430E5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62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A003DCAC-698E-8DEB-C6EF-BA7D7CAC3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48227A5F-C732-290E-6255-E523AE87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0DB7720-EC1A-FC06-6B36-63D35BAF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12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E798569-2A65-992B-CD02-BE41B096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8FD931C-3BA3-5E8F-0CF2-1BD38571B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2E4332C-CA7E-91CE-44BB-93D1467E6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90D30D9-E759-005C-6B18-A99371A04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8F3B845-ED63-70BA-805B-554A8D9B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E17DE95-815C-2A1F-C069-D3D79757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19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8AB9CCE-B493-2FEE-7723-A5C08C47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F35095D0-CC14-9637-0441-7E9DC420D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734FA4A-930B-063C-68C6-9CF4D78CC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4C6CD902-CF80-18FF-1FB6-66CBBF22D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22B6D7B-55F1-28CD-7F2A-0F88CB03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DCB84ED-FF47-3D0B-2211-3BE8A4D16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4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F7C12A84-6E33-0B53-6FA6-CB9A41CF9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A7FC5C3-A222-B0FB-A7B7-C77B1BDC4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2792BAD-B508-C4D4-86D3-11B5AB96F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06F4C-0955-49E6-89C6-440E61F98213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132DD70-B018-7760-5A7C-583B6CBCB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33B0E65-4865-591F-225A-0336F303B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E1619-E163-4F32-890E-6A64886C9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96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image" Target="../media/image55.jpg"/><Relationship Id="rId5" Type="http://schemas.openxmlformats.org/officeDocument/2006/relationships/image" Target="../media/image49.jpg"/><Relationship Id="rId10" Type="http://schemas.openxmlformats.org/officeDocument/2006/relationships/image" Target="../media/image54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12" Type="http://schemas.openxmlformats.org/officeDocument/2006/relationships/image" Target="../media/image6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5" Type="http://schemas.openxmlformats.org/officeDocument/2006/relationships/image" Target="../media/image58.jpg"/><Relationship Id="rId10" Type="http://schemas.openxmlformats.org/officeDocument/2006/relationships/image" Target="../media/image63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70.pn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10" Type="http://schemas.openxmlformats.org/officeDocument/2006/relationships/image" Target="../media/image87.jpg"/><Relationship Id="rId4" Type="http://schemas.openxmlformats.org/officeDocument/2006/relationships/image" Target="../media/image71.png"/><Relationship Id="rId9" Type="http://schemas.openxmlformats.org/officeDocument/2006/relationships/image" Target="../media/image8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13" Type="http://schemas.openxmlformats.org/officeDocument/2006/relationships/image" Target="../media/image101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11" Type="http://schemas.openxmlformats.org/officeDocument/2006/relationships/image" Target="../media/image70.png"/><Relationship Id="rId5" Type="http://schemas.openxmlformats.org/officeDocument/2006/relationships/image" Target="../media/image95.jpg"/><Relationship Id="rId10" Type="http://schemas.openxmlformats.org/officeDocument/2006/relationships/image" Target="../media/image100.jpg"/><Relationship Id="rId4" Type="http://schemas.openxmlformats.org/officeDocument/2006/relationships/image" Target="../media/image94.jpg"/><Relationship Id="rId9" Type="http://schemas.openxmlformats.org/officeDocument/2006/relationships/image" Target="../media/image9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10" Type="http://schemas.openxmlformats.org/officeDocument/2006/relationships/image" Target="../media/image71.png"/><Relationship Id="rId4" Type="http://schemas.openxmlformats.org/officeDocument/2006/relationships/image" Target="../media/image106.jp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71.png"/><Relationship Id="rId5" Type="http://schemas.openxmlformats.org/officeDocument/2006/relationships/image" Target="../media/image127.png"/><Relationship Id="rId10" Type="http://schemas.openxmlformats.org/officeDocument/2006/relationships/image" Target="../media/image70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6C6EFEC-E1B4-FF7D-B085-006E6A250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265" y="111518"/>
            <a:ext cx="11257808" cy="1586653"/>
          </a:xfrm>
          <a:ln w="762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chemeClr val="accent1">
                    <a:lumMod val="75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สถานการณ์อุทกภัยในพื้นที่จังหวัดร้อยเอ็ด ปี พ.ศ. 2568 </a:t>
            </a:r>
            <a:br>
              <a:rPr lang="th-TH" sz="4000" b="1" dirty="0">
                <a:solidFill>
                  <a:schemeClr val="accent1">
                    <a:lumMod val="75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4000" b="1" dirty="0">
                <a:solidFill>
                  <a:schemeClr val="accent1">
                    <a:lumMod val="75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จากอิทธิพลพายุดีเปรสชัน “หนองฟ้า” และร่องมรสุมพาดผ่าน</a:t>
            </a:r>
            <a:endParaRPr lang="en-GB" sz="4000" b="1" dirty="0">
              <a:solidFill>
                <a:schemeClr val="accent1">
                  <a:lumMod val="75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95B8B83-074F-2907-3DB4-ADAD652A8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7648" y="5892083"/>
            <a:ext cx="6268648" cy="848969"/>
          </a:xfrm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th-TH" sz="2000" b="1" dirty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ศูนย์บัญชาการเหตุการณ์อุทกภัย วาตภัย และดินถล่ม จังหวัดร้อยเอ็ด ปี พ.ศ. 2568</a:t>
            </a:r>
            <a:br>
              <a:rPr lang="th-TH" sz="2000" b="1" dirty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000" b="1" dirty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โทรศัพท์ 0-4351-3097 สายด่วน 1784 </a:t>
            </a:r>
            <a:endParaRPr lang="en-GB" sz="2000" b="1" dirty="0">
              <a:solidFill>
                <a:srgbClr val="00B05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r">
              <a:lnSpc>
                <a:spcPct val="100000"/>
              </a:lnSpc>
            </a:pPr>
            <a:endParaRPr lang="th-TH" sz="1800" b="1" dirty="0">
              <a:solidFill>
                <a:srgbClr val="7030A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C2218DB-C37D-688B-6460-18FD6812E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810" y="366327"/>
            <a:ext cx="578485" cy="8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DC4A4AF-8654-4D3C-BA3C-BA5BF0F66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43" y="195860"/>
            <a:ext cx="1054294" cy="98255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A4B8DF4-730C-5046-553E-05C7E5835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933" y="1816098"/>
            <a:ext cx="3126140" cy="3598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9E779F8-B7B1-AD43-3A01-EBDEE7C16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2" y="1774585"/>
            <a:ext cx="3642242" cy="2428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18CF5DC-7A2C-7E8D-CE23-A036D0ADF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2" y="4365057"/>
            <a:ext cx="3728554" cy="209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6F05676-8F23-6721-9424-C33889686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68" y="1753031"/>
            <a:ext cx="3126140" cy="2345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B1D5849-F36A-82E3-02A4-100FF74305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31" y="4036420"/>
            <a:ext cx="3398412" cy="1586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4317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8A6B8E33-7BAB-692E-8F69-C5AD444FB51E}"/>
              </a:ext>
            </a:extLst>
          </p:cNvPr>
          <p:cNvSpPr txBox="1">
            <a:spLocks/>
          </p:cNvSpPr>
          <p:nvPr/>
        </p:nvSpPr>
        <p:spPr>
          <a:xfrm>
            <a:off x="9093233" y="5021728"/>
            <a:ext cx="2989909" cy="547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ที่มา รายงานเหตุด่วนสาธารณภัยอำเภอ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970FCA90-99E6-50E7-5D42-A153211F3F54}"/>
              </a:ext>
            </a:extLst>
          </p:cNvPr>
          <p:cNvSpPr txBox="1">
            <a:spLocks/>
          </p:cNvSpPr>
          <p:nvPr/>
        </p:nvSpPr>
        <p:spPr>
          <a:xfrm>
            <a:off x="635348" y="5485632"/>
            <a:ext cx="11299352" cy="1175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จังหวัดร้อยเอ็ดได้ประกาศเขตพื้นที่ประสบสาธารณภัย/เขตการให้ความช่วยเหลือผู้ประสบภัยพิบัติกรณีฉุกเฉิน (อุทกภัย) ในพื้นที่อำเภอเสลภูมิ เมยวดี </a:t>
            </a:r>
            <a:r>
              <a:rPr lang="th-TH" sz="24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พนมไพร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โพนทอง โพธิ์ชัย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ธวัชบุรี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อาจสามารถ ทุ่งเขา</a:t>
            </a:r>
            <a:r>
              <a:rPr lang="th-TH" sz="24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หลวง เชียงขวัญ จังหาร หนองพอก และอำเภอเกษตรวิสัย </a:t>
            </a:r>
            <a:r>
              <a:rPr lang="th-TH" sz="2400" b="1" dirty="0">
                <a:solidFill>
                  <a:srgbClr val="7030A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(อำเภอสุวรรณภูมิ อยู่ระหว่างดำเนินการ)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4B5B875E-825E-A3FE-6C65-04F452F791DB}"/>
              </a:ext>
            </a:extLst>
          </p:cNvPr>
          <p:cNvSpPr txBox="1">
            <a:spLocks/>
          </p:cNvSpPr>
          <p:nvPr/>
        </p:nvSpPr>
        <p:spPr>
          <a:xfrm>
            <a:off x="843146" y="-74671"/>
            <a:ext cx="10854049" cy="107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ผลกระทบรวมทั้งสิ้น 13 อำเภอ 61 ตำบล 389 หมู่บ้าน 8,406 ครัวเรือน นาข้าว 60,356.65 ไร่ พืชไร่ 69 ไร่ บ่อปลา 18 ไร่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บ่อกุ้ง 93.20 ไร่ ถนน 18 สาย พนังกั้นน้ำ 1 แห่ง สะพาน 3 แห่ง ฝาย 1 แห่ง รพ.อำเภอ 1 แห่ง ท่วมบ้านเรือนราษฎร 5 หลัง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4D1E782-63B0-3351-A230-0549BB667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34" y="839015"/>
            <a:ext cx="11155332" cy="432495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251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AA9B72C-F4F9-965E-3B20-5F2DFA157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07" y="866891"/>
            <a:ext cx="11768447" cy="1567548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en-US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4.1 </a:t>
            </a:r>
            <a:r>
              <a:rPr lang="th-TH" sz="2000" b="1" dirty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วันอาทิตย์ที่ 31 สิงหาคม 2568 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นายธรณิศ เทพแพงตา หัวหน้าสำนักงานป้องกันและบรรเทาสาธารณภัยจังหวัดร้อยเอ็ด มอบหมายให้ </a:t>
            </a:r>
            <a:b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นายสมชัย สุมหิรัญ หัวหน้าฝ่ายป้องกันและปฏิบัติการ พร้อมเจ้าหน้าที่ นำรถเคลื่อนย้ายผู้ประสบภัยเตรียมความพร้อม ณ เทศบาลตำบลวังหลวง </a:t>
            </a:r>
            <a:r>
              <a:rPr lang="th-TH" sz="2000" b="1" spc="-2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อำเภอเสลภูมิ พร้อมติดตามสถานการณ์น้ำในลำน้ำยังในพื้นที่ เพื่อประชาสัมพันธ์ให้ประชาชนในพื้นที่ได้รับทราบสถานการณ์และเฝ้าระวังสถานการณ์น้ำ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ในลำน้ำยังเอ่อล้นตลิ่ง เนื่องจากอิทธิพลพายุดีเปรสชัน “หนองฟ้า” ซึ่งทำให้เกิดฝนตกหนักในพื้นที่จังหวัดร้อยเอ็ดและจังหวัดกาฬสินธุ์ ทั้งนี้ กองอำนวยการป้องกันและบรรเทาสาธารณภัยจังหวัดร้อยเอ็ดจะได้เฝ้าระวังและติดตามสถานการณ์น้ำในพื้นที่อย่างใกล้ชิด และจะได้ประกาศแจ้งเตือนให้ประชาชนในพื้นที่ทราบต่อไป </a:t>
            </a:r>
            <a:endParaRPr lang="en-GB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E937DA1A-EB95-9F39-E7CE-4298D019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68" y="280872"/>
            <a:ext cx="1659238" cy="749997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4. การดำเนินการ</a:t>
            </a:r>
            <a:endParaRPr lang="en-GB" sz="2400" b="1" dirty="0">
              <a:solidFill>
                <a:srgbClr val="0070C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EB4F0B3-D8C9-90EB-EE5C-6460287E3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42" y="2438918"/>
            <a:ext cx="2008253" cy="267706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EE3422D-30A1-5AA1-B823-AC49FFBFB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7" y="2438918"/>
            <a:ext cx="2008252" cy="267706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89C7DD3-855E-92D2-C362-24B823BCD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65" y="2438918"/>
            <a:ext cx="2008253" cy="267706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7E0A1350-0827-A6A1-7784-EFAB2FBD6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18" y="2438918"/>
            <a:ext cx="2008253" cy="2677066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387D3FAD-A208-797C-C9A3-2D6C1A694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037" y="2438917"/>
            <a:ext cx="2008251" cy="267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4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B8785DE-8337-4F13-8FE4-0D0CEC56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3" y="258250"/>
            <a:ext cx="11376563" cy="1748351"/>
          </a:xfrm>
        </p:spPr>
        <p:txBody>
          <a:bodyPr>
            <a:normAutofit/>
          </a:bodyPr>
          <a:lstStyle/>
          <a:p>
            <a:pPr algn="thaiDist"/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4.2</a:t>
            </a:r>
            <a:r>
              <a:rPr lang="th-TH" sz="2000" b="1" dirty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วันจันทร์ที่ 1 กันยายน 2568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เวลา 13.30 น. นายชัชวาลย์ </a:t>
            </a:r>
            <a:r>
              <a:rPr lang="th-TH" sz="20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เบญ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จสิริวงศ์ ผู้ว่าราชการจังหวัดร้อยเอ็ด ได้มอบหมายให้ นายธรณิศ เทพแพงตา หัวหน้าสำนักงานป้องกันและบรรเทาสาธารณภัยจังหวัดร้อยเอ็ด พร้อมด้วย นายสมชัย สุมหิรัญ หัวหน้าฝ่ายป้องกันและปฏิบัติการ และ นายเรืองสิน </a:t>
            </a:r>
            <a:r>
              <a:rPr lang="th-TH" sz="20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ภูถวิล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นายช่าง</a:t>
            </a:r>
            <a:r>
              <a:rPr lang="th-TH" sz="2000" b="1" spc="-3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เครื่องกลชำนาญงาน ลงพื้นที่เพื่อรับฟังปัญหาและหาแนวทางแก้ไขปัญหาน้ำท่วมขังในโรงพยาบาลพนมไพร พร้อมด้วย นายอุดมเกียรติ </a:t>
            </a:r>
            <a:r>
              <a:rPr lang="th-TH" sz="2000" b="1" spc="-3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หงษ์</a:t>
            </a:r>
            <a:r>
              <a:rPr lang="th-TH" sz="2000" b="1" spc="-3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มาลา นายอำเภอพนมไพร 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เจ้าหน้าที่ฝ่ายสิ่งแวดล้อม โรงพยาบาลพนมไพร นายกเทศมนตรีตำบลพนมไพร นายกองค์การบริหารส่วนตำบลพนมไพร ปลัดเทศบาลพนมไพร และเจ้าหน้าที่ที่เกี่ยวข้อง ร่วมหารือแนวทางในการแก้ไขปัญหาดังกล่าว</a:t>
            </a:r>
            <a:endParaRPr lang="en-GB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F55DAC47-37E4-587E-7DAB-009465770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1" y="1852222"/>
            <a:ext cx="2280838" cy="1711015"/>
          </a:xfr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94EB359-7B28-C4EE-5BAF-AF62C8121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29" y="1852222"/>
            <a:ext cx="2280839" cy="171101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7C187FA-C9BA-D4BB-91D2-6F35769FD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68" y="1852221"/>
            <a:ext cx="2280838" cy="171101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3617C1F-6C03-407D-1F92-7B466C993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07" y="1852220"/>
            <a:ext cx="2280838" cy="171101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24C618C2-BAD4-C700-0946-58222E8A8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845" y="1852219"/>
            <a:ext cx="2280838" cy="1711015"/>
          </a:xfrm>
          <a:prstGeom prst="rect">
            <a:avLst/>
          </a:prstGeom>
        </p:spPr>
      </p:pic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24EECA43-C187-4158-2EAC-272A6E221FC1}"/>
              </a:ext>
            </a:extLst>
          </p:cNvPr>
          <p:cNvSpPr txBox="1">
            <a:spLocks/>
          </p:cNvSpPr>
          <p:nvPr/>
        </p:nvSpPr>
        <p:spPr>
          <a:xfrm>
            <a:off x="439383" y="3600571"/>
            <a:ext cx="11510300" cy="1149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/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4.3</a:t>
            </a:r>
            <a:r>
              <a:rPr lang="th-TH" sz="2000" b="1" dirty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วันอังคารที่ 2 กันยายน 2568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เวลา 14.00 น.นายชัชวาลย์ </a:t>
            </a:r>
            <a:r>
              <a:rPr lang="th-TH" sz="20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เบญ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จสิริวงศ์ ผู้ว่าราชการจังหวัดร้อยเอ็ด ลงพื้นที่ติดตามสถานการณ์ลำน้ำยังเอ่อล้นตลิ่งร่วมกับ นายธรณิศ เทพแพงตา หัวหน้า สนง.ปภ.จ.ร้อยเอ็ด พร้อมเจ้าหน้าที่ ซึ่งได้รับผลกระทบในพื้นที่อำเภอเสลภูมิและอำเภอโพนทอง จำนวน 3 จุด ดังนี้ 1) บ้านนาวี ตำบลศรีวิลัย อำเภอเสลภูมิ  2) ประตูระบายน้ำกุดปลาเข็ง ตำบลวังหลวง อำเภอเสลภูมิ และ 3) บ้านหนองบุ่ง ตำบลโคกกกม่วง อำเภอโพนทอง </a:t>
            </a:r>
            <a:endParaRPr lang="en-GB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5EFC0581-97BE-B944-0B96-AE434EC493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" y="4750131"/>
            <a:ext cx="2320019" cy="130628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0D29CC26-EDBA-552A-9354-CCC14B9419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8493" y="4750132"/>
            <a:ext cx="2320017" cy="130628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5739D8A5-926E-3634-CACC-524B3F42CE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18" y="4750131"/>
            <a:ext cx="2320017" cy="1306285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E06B9F50-061B-76C6-BE2A-36CC5455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43" y="4750130"/>
            <a:ext cx="2320017" cy="1306285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1BCF206-D452-5A34-0584-886A315006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42" y="4750130"/>
            <a:ext cx="2298926" cy="1294410"/>
          </a:xfrm>
          <a:prstGeom prst="rect">
            <a:avLst/>
          </a:prstGeom>
        </p:spPr>
      </p:pic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F48EBA57-AE5E-7503-B43B-A7DD16DC4B00}"/>
              </a:ext>
            </a:extLst>
          </p:cNvPr>
          <p:cNvSpPr txBox="1">
            <a:spLocks/>
          </p:cNvSpPr>
          <p:nvPr/>
        </p:nvSpPr>
        <p:spPr>
          <a:xfrm>
            <a:off x="451265" y="-111091"/>
            <a:ext cx="1659238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การดำเนินการ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5432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562CEEE2-AA5D-2103-482D-A41F0460D4E5}"/>
              </a:ext>
            </a:extLst>
          </p:cNvPr>
          <p:cNvSpPr txBox="1">
            <a:spLocks/>
          </p:cNvSpPr>
          <p:nvPr/>
        </p:nvSpPr>
        <p:spPr>
          <a:xfrm>
            <a:off x="340850" y="667360"/>
            <a:ext cx="11510300" cy="1149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/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4.4</a:t>
            </a:r>
            <a:r>
              <a:rPr lang="th-TH" sz="2000" b="1" dirty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วันพุธที่ 3 กันยายน 2568 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เวลา 13.00 น. นายธรณิศ เทพแพงตา หัวหน้าสำนักงานป้องกันและบรรเทาสาธารณภัยจังหวัดร้อยเอ็ด และ นายสมชัย สุมหิรัญ หัวหน้าฝ่ายป้องกันและปฏิบัติการ ลงพื้นที่ติดตามสถานการณ์ลำน้ำยังเอ่อล้นตลิ่ง ณ บ้านนาวี ต.ศรีวิลัย อ.เสลภูมิ จ.ร้อยเอ็ด รวมทั้งประชาสัมพันธ์การแจ้งเตือนภัย ผ่าน </a:t>
            </a:r>
            <a:r>
              <a:rPr lang="en-GB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Cell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GB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Broadcast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แจ้งเตือนแม่น้ำยังล้นตลิ่งในพื้นที่ อ.โพนทอง อ.เสลภูมิ พื้นที่ริมน้ำ/ที่ลุ่มต่ำ ให้ยกของขึ้นที่สูง เคลื่อนย้ายรถ เคลื่อนย้ายกลุ่มเปราะบาง ติดตามข่าวสารอย่างใกล้ชิดและปฏิบัติตามคำแนะนำของเจ้าหน้าที่ เพื่อสร้างการรับรู้แก่ประชาชน และเตรียมความพร้อมรับมือจากสถานการณ์ </a:t>
            </a:r>
            <a:endParaRPr lang="en-GB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F8EB8E5-FFE5-413A-23BC-B80A7433D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50" y="1816920"/>
            <a:ext cx="2197679" cy="166545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24F89007-B200-F1C4-26F1-49944047C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021" y="1816920"/>
            <a:ext cx="2197679" cy="1654969"/>
          </a:xfrm>
          <a:prstGeom prst="rect">
            <a:avLst/>
          </a:prstGeom>
        </p:spPr>
      </p:pic>
      <p:pic>
        <p:nvPicPr>
          <p:cNvPr id="16" name="ตัวแทนเนื้อหา 15">
            <a:extLst>
              <a:ext uri="{FF2B5EF4-FFF2-40B4-BE49-F238E27FC236}">
                <a16:creationId xmlns:a16="http://schemas.microsoft.com/office/drawing/2014/main" id="{1D7D2C7E-D2A0-B19D-592E-681EF6D96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7" y="1816920"/>
            <a:ext cx="2227771" cy="1688257"/>
          </a:xfr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613F17F-B811-9C43-92D1-1CD7F9D59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92" y="1816920"/>
            <a:ext cx="2197679" cy="1665452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EE53B40B-9953-23DA-F077-0B635F00E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905" y="1806437"/>
            <a:ext cx="2197679" cy="1665452"/>
          </a:xfrm>
          <a:prstGeom prst="rect">
            <a:avLst/>
          </a:prstGeom>
        </p:spPr>
      </p:pic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2543F3F0-3588-67CA-E940-80B4188110BD}"/>
              </a:ext>
            </a:extLst>
          </p:cNvPr>
          <p:cNvSpPr txBox="1">
            <a:spLocks/>
          </p:cNvSpPr>
          <p:nvPr/>
        </p:nvSpPr>
        <p:spPr>
          <a:xfrm>
            <a:off x="447725" y="3681261"/>
            <a:ext cx="11510300" cy="487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/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ติดตามสถานการณ์และให้กำลังใจเจ้าหน้าที่ผู้ปฏิบัติงาน ศูนย์อำนวยการช่วยเหลือผู้ประสบภัยพิบัติ ทต.โคกกกม่วง อ.โพนทอง จ.ร้อยเอ็ด</a:t>
            </a:r>
            <a:endParaRPr lang="en-GB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4635A5F-3FDC-C270-0F90-3F32F2CD5E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95" y="4100802"/>
            <a:ext cx="2283521" cy="173050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9DBD218-8D2B-6AE5-B1CC-8B2F01BD9D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98" y="4103791"/>
            <a:ext cx="2283521" cy="173050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4DCBBB2-36A2-CF3D-2281-0372E7F8B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16" y="4201208"/>
            <a:ext cx="2154972" cy="163308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7690B80-F092-AEAF-19B4-EE09215C74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11" y="4201208"/>
            <a:ext cx="2154972" cy="1633088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A1E21CC-B113-9DA7-2E52-82A4CEBCE6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259" y="4203085"/>
            <a:ext cx="2136825" cy="1619336"/>
          </a:xfrm>
          <a:prstGeom prst="rect">
            <a:avLst/>
          </a:prstGeom>
        </p:spPr>
      </p:pic>
      <p:sp>
        <p:nvSpPr>
          <p:cNvPr id="15" name="ลูกศร: รูปห้าเหลี่ยม 14">
            <a:extLst>
              <a:ext uri="{FF2B5EF4-FFF2-40B4-BE49-F238E27FC236}">
                <a16:creationId xmlns:a16="http://schemas.microsoft.com/office/drawing/2014/main" id="{2EC3DF99-EF64-F9EB-D0AC-C5676A09FDBE}"/>
              </a:ext>
            </a:extLst>
          </p:cNvPr>
          <p:cNvSpPr/>
          <p:nvPr/>
        </p:nvSpPr>
        <p:spPr>
          <a:xfrm>
            <a:off x="546266" y="3777982"/>
            <a:ext cx="320634" cy="247745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6449E28-A8FB-AB27-7C74-3CEF5AC1A1D8}"/>
              </a:ext>
            </a:extLst>
          </p:cNvPr>
          <p:cNvSpPr txBox="1">
            <a:spLocks/>
          </p:cNvSpPr>
          <p:nvPr/>
        </p:nvSpPr>
        <p:spPr>
          <a:xfrm>
            <a:off x="308765" y="55160"/>
            <a:ext cx="1659238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การดำเนินการ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2355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562CEEE2-AA5D-2103-482D-A41F0460D4E5}"/>
              </a:ext>
            </a:extLst>
          </p:cNvPr>
          <p:cNvSpPr txBox="1">
            <a:spLocks/>
          </p:cNvSpPr>
          <p:nvPr/>
        </p:nvSpPr>
        <p:spPr>
          <a:xfrm>
            <a:off x="488943" y="572364"/>
            <a:ext cx="11534050" cy="2942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4.5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วันพฤหัสบดีที่ 4 กันยายน 2568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เวลา 13.00 น. นายธรณิศ เทพแพงตา หัวหน้า สนง.ปภ.จ.ร้อยเอ็ด นายสมชัย สุมหิรัญ หัวหน้าฝ่ายป้องกันและ</a:t>
            </a:r>
            <a:r>
              <a:rPr kumimoji="0" lang="th-TH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ปฏิบัติการ และ นายเรืองสิน </a:t>
            </a:r>
            <a:r>
              <a:rPr kumimoji="0" lang="th-TH" sz="2000" b="1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ภูถวิล</a:t>
            </a:r>
            <a:r>
              <a:rPr kumimoji="0" lang="th-TH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นายช่างเครื่องกลชำนาญงาน ลงพื้นที่ติดตามสถานการณ์ลำน้ำยังเอ่อล้นตลิ่ง เส้นทางระหว่างบ้านโนนเชียงหวาง- บ้านหนองบุ่ง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ตำบล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โคกกกกม่วง อำเภอโพนทอง จังหวัดร้อยเอ็ด มีระดับน้ำสูงขึ้น ประมาณ 50 เซนติเมตร รถยนต์ขนาดเล็กไม่สามารถสัญจรผ่านไปมาได้ โดย สนง.ปภ.จ.ร้อยเอ็ด สนับสนุนรถเคลื่อนย้ายผู้ประสบภัย 1 คัน เรือท้องแบนพร้อมเครื่อง 1 ลำ ให้บริการรับ-ส่ง ครู นักเรียน และประชาชน พร้อมเรือจากมูลนิธิกู้ภัยทางหลวง 1 ลำ และมูลนิธิแสงธรรมรัตน์การกุศล (กู้ภัยอโสก) 1 ลำ ซึ่งอยู่ประจำศูนย์บัญชาการเหตุการณ์ ณ วัดโนนตาล บ้านโนนเชียงหวาง เพื่ออำนวยความสะดวกให้พี่น้องประชาชน พร้อมติดตามเฝ้าระวังสถานการณ์อย่างใกล้ชิด ทั้งนี้ ได้ประชาสัมพันธ์ให้พี่น้องประชาชนระมัดระวังในการสัญจร รวมทั้งการใช้เรือลงน้ำเพื่อหาปลา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โดยให้สวมเสื้อชูชีพทุกครั้งขณะอยู่ในน้ำ ติดตามข่าวสารอย่างใกล้ชิดและปฏิบัติตามคำแนะนำของเจ้าหน้าที่ เพื่อสร้างการรับรู้แก่ประชาชน และเตรียมความพร้อมรับมือจากสถานการณ์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53E646EB-973A-8006-793D-D10ACAA46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9" y="2906532"/>
            <a:ext cx="2790010" cy="209298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A5D83273-E3F1-6E65-E2F1-73F870281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20" y="2906533"/>
            <a:ext cx="2790010" cy="2092980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46C73BB5-2830-EA31-49D2-C66D3C329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040" y="2906532"/>
            <a:ext cx="2561558" cy="2092980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41BEA847-ED10-EA25-B3F3-ADEE46438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29" y="2906532"/>
            <a:ext cx="2790011" cy="2092980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38C0575-BD42-4A1B-893C-8BFF0E0AE030}"/>
              </a:ext>
            </a:extLst>
          </p:cNvPr>
          <p:cNvSpPr txBox="1">
            <a:spLocks/>
          </p:cNvSpPr>
          <p:nvPr/>
        </p:nvSpPr>
        <p:spPr>
          <a:xfrm>
            <a:off x="451265" y="-51717"/>
            <a:ext cx="1659238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การดำเนินการ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8241A919-53B1-543F-DC5E-FE5B8F90A52C}"/>
              </a:ext>
            </a:extLst>
          </p:cNvPr>
          <p:cNvSpPr/>
          <p:nvPr/>
        </p:nvSpPr>
        <p:spPr>
          <a:xfrm>
            <a:off x="6852062" y="5994365"/>
            <a:ext cx="5170931" cy="6762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H SarabunPSK" panose="020B0500040200020003" pitchFamily="34" charset="-34"/>
              </a:rPr>
              <a:t>สนง.ปภ.จ.ร้อยเอ็ด โทร. 043 513097 สายด่วน 1784 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5" name="Picture 189" descr="A cross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BECFD38A-C806-28C5-5C84-293D95235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62" y="6036187"/>
            <a:ext cx="611003" cy="63445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D64F994-BDAE-0FA7-7BDA-6C3CC8C022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r="14888" b="16040"/>
          <a:stretch/>
        </p:blipFill>
        <p:spPr>
          <a:xfrm>
            <a:off x="5494807" y="6002021"/>
            <a:ext cx="690458" cy="690619"/>
          </a:xfrm>
          <a:prstGeom prst="rect">
            <a:avLst/>
          </a:prstGeom>
        </p:spPr>
      </p:pic>
      <p:sp>
        <p:nvSpPr>
          <p:cNvPr id="7" name="ตัวแทนเนื้อหา 3">
            <a:extLst>
              <a:ext uri="{FF2B5EF4-FFF2-40B4-BE49-F238E27FC236}">
                <a16:creationId xmlns:a16="http://schemas.microsoft.com/office/drawing/2014/main" id="{E9D3130A-3E12-83CE-6A65-0E002D85E3E8}"/>
              </a:ext>
            </a:extLst>
          </p:cNvPr>
          <p:cNvSpPr txBox="1">
            <a:spLocks/>
          </p:cNvSpPr>
          <p:nvPr/>
        </p:nvSpPr>
        <p:spPr>
          <a:xfrm>
            <a:off x="753513" y="5803859"/>
            <a:ext cx="4002209" cy="894882"/>
          </a:xfrm>
          <a:prstGeom prst="roundRect">
            <a:avLst/>
          </a:pr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 cap="flat" cmpd="sng" algn="ctr">
            <a:solidFill>
              <a:srgbClr val="70AD47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6515" lvl="0" indent="-9017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**</a:t>
            </a:r>
            <a:r>
              <a:rPr kumimoji="0" lang="th-TH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 </a:t>
            </a:r>
            <a:r>
              <a:rPr kumimoji="0" lang="en-GB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Download </a:t>
            </a:r>
            <a:r>
              <a:rPr kumimoji="0" lang="th-TH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ประกาศเขตพื้นที่ประสบสาธารณภัย /เขตการให้ความช่วยเหลือผู้ประสบภัยฯ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ได้ที่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https://ddpm1784.com/download/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5697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562CEEE2-AA5D-2103-482D-A41F0460D4E5}"/>
              </a:ext>
            </a:extLst>
          </p:cNvPr>
          <p:cNvSpPr txBox="1">
            <a:spLocks/>
          </p:cNvSpPr>
          <p:nvPr/>
        </p:nvSpPr>
        <p:spPr>
          <a:xfrm>
            <a:off x="488943" y="572364"/>
            <a:ext cx="11251792" cy="285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lang="en-US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4.6</a:t>
            </a:r>
            <a:r>
              <a:rPr lang="en-US" sz="2000" b="1" dirty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วันศุกร์ที่ 5 กันยายน 2568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เวลา 13.00 น.  นายธรณิศ เทพแพงตา หัวหน้า สนง.ปภ.จ.ร้อยเอ็ด นายสมชัย สุมหิรัญ หัวหน้าฝ่ายป้องกันและ</a:t>
            </a:r>
            <a:r>
              <a:rPr kumimoji="0" lang="th-TH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ปฏิบัติการ และ เจ้าหน้าที่ที่เกี่ยวข้อง ลงพื้นที่ติดตามสถานการณ์ลำน้ำยัง บ้านโนนเชียงหวาง หมู่ 7 และบ้านหนองบุ่ง หมู่ 10 ตำบลโคกกกม่วง อำเภอโพนทอง จังหวัดร้อยเอ็ด</a:t>
            </a:r>
            <a:br>
              <a:rPr kumimoji="0" lang="th-TH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เมื่อเวลา 14.00 น. สถานีวัดน้ำ </a:t>
            </a:r>
            <a:r>
              <a:rPr kumimoji="0" lang="en-GB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E92</a:t>
            </a:r>
            <a:r>
              <a:rPr kumimoji="0" lang="th-TH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บ้านท่างาม ตำบลวังหลวง อำเภอเสลภูมิ ระดับน้ำ 10.83 สูงกว่าตลิ่ง 2.03 เมตร เปรียบเทียบกับ 06.00 น. ของวันนี้ ลดลง 13 เซนติเมตร สถานการณ์ลำน้ำยัง มีแนวโน้มลดลง ในการนี้ นายศิริศักดิ์ สกุลโสร</a:t>
            </a:r>
            <a:r>
              <a:rPr kumimoji="0" lang="th-TH" sz="2000" b="1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ัจ</a:t>
            </a:r>
            <a:r>
              <a:rPr kumimoji="0" lang="th-TH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จะ ผอ.ศูนย์ ปภ.เขต 6 ขอนแก่น มอบหมายเจ้าหน้าที่ติดตามซ่อมแซม บำรุงรักษา เครื่องจักรกล เพื่อให้สามารถใช้งานได้ในช่วงเกิดสถานการณ์ในพื้นที่จังหวัดร้อยเอ็ด พร้อมนี้ หัวหน้า สนง.ปภ.จ.ร้อยเอ็ด ได้เน้นย้ำให้มูลนิธิฯ ที่ปฏิบัติงานในพื้นที่ ให้คำนึงถึงความปลอดภัย สวมใส่อุปกรณ์ป้องกันส่วนบุคคลทุกครั้ง และ สนง.ปภ.พร้อมให้การสนับสนุนภารกิจและอุปกรณ์ที่เกินขีดความสามารถของมูลนิธิดังกล่าว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B524F88-B96D-A66A-1C2A-0F9DA0181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86" y="2926298"/>
            <a:ext cx="3210360" cy="24083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C220FFC-97D6-3D78-2B85-540D2386D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24" y="2917032"/>
            <a:ext cx="3218191" cy="241418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C2CA4FE-D33A-4926-78F0-9A73C394D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26" y="2926298"/>
            <a:ext cx="3218192" cy="2414188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D9234C7-098B-5521-3C78-4A535322DE53}"/>
              </a:ext>
            </a:extLst>
          </p:cNvPr>
          <p:cNvSpPr txBox="1">
            <a:spLocks/>
          </p:cNvSpPr>
          <p:nvPr/>
        </p:nvSpPr>
        <p:spPr>
          <a:xfrm>
            <a:off x="463140" y="90785"/>
            <a:ext cx="1659238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การดำเนินการ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4454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806F7B5A-3437-D228-0CBB-6E908530707F}"/>
              </a:ext>
            </a:extLst>
          </p:cNvPr>
          <p:cNvSpPr txBox="1"/>
          <p:nvPr/>
        </p:nvSpPr>
        <p:spPr>
          <a:xfrm>
            <a:off x="591787" y="433543"/>
            <a:ext cx="113191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4.7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วันศุกร์ที่ 5 กันยายน 2568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นายอำนาจ มะ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ธิปิ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ไข  ปศุสัตว์จังหวัดร้อยเอ็ด ร่วมกับศูนย์วิจัยและพัฒนาอาหารสัตว์ร้อยเอ็ด และสำนักงานปศุสัตว์อำเภอโพนทอง มอบหญ้าอาหารสัตว์พระราชทานให้กับเกษตรกรผู้เลี้ยงสัตว์ ในพื้นที่หมู่ 6,7,8,10 และ 11 ตำบลโคกกกม่วง อำเภอโพนทอง จังหวัดร้อยเอ็ด เพื่อให้ความ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ช่วยเหลือเกษตรกรผู้เลี้ยงสัตว์ที่ประสบปัญหาอุทกภัยลำน้ำยังเอ่อล้นตลิ่งเข้าท่วมพื้นที่การเกษตรและพื้นที่เลี้ยงสัตว์ โดยได้มอบเสบียงอาหารสัตว์พระราชทาน เป็นหญ้า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แห้งอัดฟ่อน จำนวน 250 ฟ่อน  ซึ่งมีเกษตรกรได้รับผลกระทบด้านปศุสัตว์ ดังนี้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1. บ้านดงกลาง หมู่ 6  ตำบลโคกกกม่วง เกษตรกร 17 ราย  โค-กระบือ จำนวน 62 ตัว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2. บ้านโนนเชียงหวาง หมู่ 7  ตำบลโคกกกม่วง เกษตรกร 19 ราย  โค-กระบือ จำนวน 67 ตัว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3. บ้านคำบอน หมู่ 8  ตำบลโคกกกม่วง เกษตรกร 19 ราย  โค-กระบือ จำนวน 79 ตัว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4. บ้านหนองบุ่ง หมู่ 10  ตำบลโคกกกม่วง เกษตรกร 9 ราย  โค-กระบือ จำนวน 41 ตัว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5. บ้านดงกลาง หมู่ 11  ตำบลโคกกกม่วง เกษตรกร 10 ราย  โค-กระบือ จำนวน 56 ตัว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    รวม 5 หมู่บ้าน เกษตรกร 74 ราย โค จำนวน 153 ตัว  กระบือ 152 ตัว รวมโค-กระบือ จำนวน 305 ตัว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   “ครอบครัวปศุสัตว์ทำด้วยใจ ทำให้ไว ทำได้จริง”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7267B3A1-AE1B-F6C2-D3C2-B3565E89E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80" y="4001892"/>
            <a:ext cx="3071058" cy="2303813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BA26E33-90AA-3D24-D110-2D7C32FBF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13" y="4001891"/>
            <a:ext cx="3071058" cy="230381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C87FBE0-C87D-6596-54F4-2CCFB8AEF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21" y="4001890"/>
            <a:ext cx="3071058" cy="2303814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DE7CB0C-5D49-00EB-504D-7BCFF0990A1A}"/>
              </a:ext>
            </a:extLst>
          </p:cNvPr>
          <p:cNvSpPr txBox="1">
            <a:spLocks/>
          </p:cNvSpPr>
          <p:nvPr/>
        </p:nvSpPr>
        <p:spPr>
          <a:xfrm>
            <a:off x="558140" y="-87342"/>
            <a:ext cx="1659238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การดำเนินการ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7733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562CEEE2-AA5D-2103-482D-A41F0460D4E5}"/>
              </a:ext>
            </a:extLst>
          </p:cNvPr>
          <p:cNvSpPr txBox="1">
            <a:spLocks/>
          </p:cNvSpPr>
          <p:nvPr/>
        </p:nvSpPr>
        <p:spPr>
          <a:xfrm>
            <a:off x="465193" y="346736"/>
            <a:ext cx="11534050" cy="4059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4.8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วันอาทิตย์ที่ 7 กันยายน 2568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เวลา 13.00 น. นายชัชวาลย์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เบญ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จสิริวงศ์ ผู้ว่าราชการจังหวัดร้อยเอ็ด ลงพื้นที่ติดตามสถานการณ์ลำน้ำยังเอ่อล้นตลิ่งและสถานการณ์ลำน้ำชี ร่วมกับ นายธรณิศ เทพแพงตา หัวหน้า สนง.ปภ.จ.ร้อยเอ็ด นางสาวสุภาพ นพเก้า ประชาสัมพันธ์จังหวัดร้อยเอ็ด โดยลำน้ำยังมีผลกระทบในพื้นที่อำเภอเสลภูมิและอำเภอโพนทอง จำนวน 3 จุด ดังนี้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1.บ้านนาวี ตำบลศรีวิลัย อำเภอเสลภูมิ น้ำยังเริ่มลดลงเข้าสู่ภาวะปกติ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2.บ้านโนนเชียงหวาง -บ้านหนองบุ่ง ตำบลโคกกกม่วง อำเภอโพนทอง น้ำยังเอ่อเข้าท่วมบ้านเรือน จำนวน 2 หลังคาเรือน ระดับน้ำลดลง รถยนต์สามารถสัญจรระหว่างหมู่บ้านได้ สำหรับเส้นทางระหว่างบ้านหนองบุ่ง-บ้านนาวี เป็นระยะทาง 600 เมตร น้ำยังท่วมขังอยู่ ทำให้ต้องใช้เรือในการรับ-ส่ง นักเรียนและครูที่เดินทางไปโรงเรียนฝั่งตำบลศรีวิลัย อำเภอเสลภูมิ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3. สถานการณ์ลำน้ำชี บ้านม่วงลาด ตำบลม่วงลาด อำเภอจังหาร ระดับน้ำชีที่สถานีวัดน้ำ เมื่อเวลา 15.00 น.ระดับตลิ่ง 11.60 เมตร ระดับน้ำ 10.83 เมตร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ต่ำกว่าตลิ่ง 0.77 เมตร อย่างไรก็ตาม ท่านผู้ว่าราชการจังหวัดร้อยเอ็ด ยังเน้นย้ำให้อำเภอและ อปท.รวมทั้งผู้นำท้องที่ ประชาสัมพันธ์ประชาชนให้ติดตามข่าวสารจากทางราชการ เฝ้าระวังสถานการณ์น้ำชีล้นตลิ่งอย่างใกล้ชิด หากมีสถานการณ์ฉุกเฉินให้แจ้งเตือนประชาชนอพยพและยกของขึ้นที่สูงต่อไป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ในการนี้ นายสุวัฒน์ เบ้าจังหาร นายอำเภอเสลภูมิ พันจ่าโทคนึง พูลพิพิธ นายอำเภอโพนทอง นายทศพล บวรโมทย์ นายอำเภอจังหาร กำนัน ผู้ใหญ่บ้าน ผู้บริหารองค์กรปกครองส่วนท้องถิ่น ร่วมลงพื้นที่ และติดตามสถานการณ์ในครั้งนี้ด้วย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3786807-BBB8-9D3A-4D68-6FEAE6AA2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60" y="3939680"/>
            <a:ext cx="2422020" cy="181692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8AAA008-41CD-01C9-2636-5C1469C95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77" y="3951061"/>
            <a:ext cx="2422020" cy="181692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2E1C7CC-EDD9-2E4D-3D3E-42C03F4EB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94" y="3939679"/>
            <a:ext cx="2422020" cy="181692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1AD1CA0-F7AC-1C7D-9AB1-64F2090D8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311" y="3939679"/>
            <a:ext cx="2406847" cy="1805543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DE1AD5-3BF0-2DEF-B08B-A12D7D3DDB19}"/>
              </a:ext>
            </a:extLst>
          </p:cNvPr>
          <p:cNvSpPr txBox="1">
            <a:spLocks/>
          </p:cNvSpPr>
          <p:nvPr/>
        </p:nvSpPr>
        <p:spPr>
          <a:xfrm>
            <a:off x="451265" y="-122967"/>
            <a:ext cx="1659238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การดำเนินการ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7355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562CEEE2-AA5D-2103-482D-A41F0460D4E5}"/>
              </a:ext>
            </a:extLst>
          </p:cNvPr>
          <p:cNvSpPr txBox="1">
            <a:spLocks/>
          </p:cNvSpPr>
          <p:nvPr/>
        </p:nvSpPr>
        <p:spPr>
          <a:xfrm>
            <a:off x="465193" y="417987"/>
            <a:ext cx="11534050" cy="13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4.9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วันจันทร์ที่ 8 กันยายน 2568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สำนักงานป้องกันและบรรเทาสาธารณภัยจังหวัดร้อยเอ็ด นำรถผลิตน้ำดื่ม 1 คัน รถบรรทุกน้ำ 1 คัน เพื่อติดตั้งและผลิตน้ำดื่มสะอาด</a:t>
            </a:r>
            <a:r>
              <a:rPr kumimoji="0" lang="th-TH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บริการพี่น้องประชาชนที่ได้รับผลกระทบจากลำน้ำยังเอ่อล้นตลิ่ง ที่วัดโนนตาล บ้านโนนเชียงหวาง ตำบลโคกม่วง อำเภอโพนทอง มีพี่น้องประชาชนนำภาชนะมารอรับน้ำ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เพื่อนำไปอุปโภคบริโภค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E1960C3E-1605-E076-B78A-B669B56F875F}"/>
              </a:ext>
            </a:extLst>
          </p:cNvPr>
          <p:cNvSpPr/>
          <p:nvPr/>
        </p:nvSpPr>
        <p:spPr>
          <a:xfrm>
            <a:off x="6852062" y="5994365"/>
            <a:ext cx="5170931" cy="6762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H SarabunPSK" panose="020B0500040200020003" pitchFamily="34" charset="-34"/>
              </a:rPr>
              <a:t>สนง.ปภ.จ.ร้อยเอ็ด โทร. 043 513097 สายด่วน 1784 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5" name="Picture 189" descr="A cross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8030E532-0ADB-EE28-80AD-4CFC50ABE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62" y="6036187"/>
            <a:ext cx="611003" cy="63445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4BF8545-3B4B-7766-8C6D-7E26C540F3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r="14888" b="16040"/>
          <a:stretch/>
        </p:blipFill>
        <p:spPr>
          <a:xfrm>
            <a:off x="5494807" y="6002021"/>
            <a:ext cx="690458" cy="690619"/>
          </a:xfrm>
          <a:prstGeom prst="rect">
            <a:avLst/>
          </a:prstGeom>
        </p:spPr>
      </p:pic>
      <p:sp>
        <p:nvSpPr>
          <p:cNvPr id="8" name="ตัวแทนเนื้อหา 3">
            <a:extLst>
              <a:ext uri="{FF2B5EF4-FFF2-40B4-BE49-F238E27FC236}">
                <a16:creationId xmlns:a16="http://schemas.microsoft.com/office/drawing/2014/main" id="{EC65149A-A9E7-A947-41C4-E0B0A7B64279}"/>
              </a:ext>
            </a:extLst>
          </p:cNvPr>
          <p:cNvSpPr txBox="1">
            <a:spLocks/>
          </p:cNvSpPr>
          <p:nvPr/>
        </p:nvSpPr>
        <p:spPr>
          <a:xfrm>
            <a:off x="753513" y="5803859"/>
            <a:ext cx="4002209" cy="894882"/>
          </a:xfrm>
          <a:prstGeom prst="roundRect">
            <a:avLst/>
          </a:pr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 cap="flat" cmpd="sng" algn="ctr">
            <a:solidFill>
              <a:srgbClr val="70AD47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6515" lvl="0" indent="-9017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**</a:t>
            </a:r>
            <a:r>
              <a:rPr kumimoji="0" lang="th-TH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 </a:t>
            </a:r>
            <a:r>
              <a:rPr kumimoji="0" lang="en-GB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Download </a:t>
            </a:r>
            <a:r>
              <a:rPr kumimoji="0" lang="th-TH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ประกาศเขตพื้นที่ประสบสาธารณภัย /เขตการให้ความช่วยเหลือผู้ประสบภัยฯ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ได้ที่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https://ddpm1784.com/download/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A8F1267-964A-4793-0041-26660B50F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72" y="1500678"/>
            <a:ext cx="2785713" cy="2089756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99E8182A-40A4-859A-C4F8-F9989886BA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61"/>
          <a:stretch/>
        </p:blipFill>
        <p:spPr>
          <a:xfrm>
            <a:off x="4372168" y="1502243"/>
            <a:ext cx="3431968" cy="2086394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E1F78448-519D-B729-51A9-DEF15FF0A3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41" y="1500678"/>
            <a:ext cx="2785713" cy="2089756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0FD7EEBE-55D5-FDD1-32BB-B6F78C9B6D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11" y="3636954"/>
            <a:ext cx="2466146" cy="1850027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493CF6F8-45C1-E4C2-BEEF-A13E0D4B0D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44" y="3643237"/>
            <a:ext cx="2457769" cy="184374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18ED21BF-FC1A-87DA-BDD5-B494C05109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500" y="3643237"/>
            <a:ext cx="2457770" cy="1843743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1BBA5FC-CF4D-5B59-E938-21D16A961E00}"/>
              </a:ext>
            </a:extLst>
          </p:cNvPr>
          <p:cNvSpPr txBox="1">
            <a:spLocks/>
          </p:cNvSpPr>
          <p:nvPr/>
        </p:nvSpPr>
        <p:spPr>
          <a:xfrm>
            <a:off x="451265" y="-39840"/>
            <a:ext cx="1659238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การดำเนินการ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4135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55535E72-FCB6-C30E-9D6A-D364FF4921FD}"/>
              </a:ext>
            </a:extLst>
          </p:cNvPr>
          <p:cNvSpPr txBox="1">
            <a:spLocks/>
          </p:cNvSpPr>
          <p:nvPr/>
        </p:nvSpPr>
        <p:spPr>
          <a:xfrm>
            <a:off x="465193" y="572365"/>
            <a:ext cx="11362630" cy="139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4.10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วันที่ 9 กันยายน 2568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เวลา 17:00 น. นายชัชวาลย์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เบญ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จสิริวงศ์ ผู้ว่าราชการจังหวัดร้อยเอ็ด นายธรณิศ เทพแพงตา หัวหน้า สนง.ปภ.จ.ร้อยเอ็ด และนายสุวัฒน์ เบ้าจังหาร นายอำเภอเสลภูมิ ลงพื้นที่ติดตามสถานการณ์น้ำ ซึ่ง ลำน้ำชี มีระดับน้ำเพิ่มสูงขึ้น ส่งผลให้ถนนระหว่างหมู่บ้าน บ้านทรายมูล ตำบลขวาว ไปบ้านโพธิ์ชัน ตำบลนางาม อำเภอเสลภูมิ ขาดชำรุดระยะทางประมาณ 10 เมตร ซึ่งถนนสายดังกล่าวเป็นถนนที่กั้นลำน้ำ ระหว่างลำน้ำยังและลำน้ำชี (ลำน้ำสาขาของลำน้ำชี) ขณะนี้เครื่องจักรขององค์กรปกครองส่วนท้องถิ่น รวมทั้งกำนัน ผู้ใหญ่บ้าน และประชาชนในพื้นที่ ร่วมกันกรอกกระสอบทรายเพื่อทำการปิดกั้นถนนที่ขาดชำรุด ดังกล่าว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2861C1E-18F7-355A-4BCE-6D3F50281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999" y="2060929"/>
            <a:ext cx="2376672" cy="1801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F4054B0-71BF-93E4-3627-AFCDFB05C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79" y="2018803"/>
            <a:ext cx="2400921" cy="1801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87CC82C-EDD2-B7DA-F647-3D489C019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72" y="2042553"/>
            <a:ext cx="2400920" cy="1819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5F6CDE8-CA3D-A430-7015-93BDF5430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8" y="2054428"/>
            <a:ext cx="2400921" cy="1801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ชื่อเรื่อง 1">
            <a:extLst>
              <a:ext uri="{FF2B5EF4-FFF2-40B4-BE49-F238E27FC236}">
                <a16:creationId xmlns:a16="http://schemas.microsoft.com/office/drawing/2014/main" id="{576AC7EB-4CE9-A6BB-CF48-3AA99F3F8944}"/>
              </a:ext>
            </a:extLst>
          </p:cNvPr>
          <p:cNvSpPr txBox="1">
            <a:spLocks/>
          </p:cNvSpPr>
          <p:nvPr/>
        </p:nvSpPr>
        <p:spPr>
          <a:xfrm>
            <a:off x="487083" y="4108056"/>
            <a:ext cx="11362630" cy="2328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4.11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วันที่ 10 กันยายน 2568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เวลา 14.30 น.นายชัชวาลย์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เบญ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จสิริวงศ์ ผู้ว่าราชการจังหวัดร้อยเอ็ด ลงพื้นที่ติดตามสถานการณ์ลำน้ำยังซึ่งยังคงมีผลกระทบในพื้นที่อำเภอเสลภูมิและอำเภอโพนทอง ร่วมกับ นายธรณิศ เทพแพงตา  หัวหน้า สนง.ปภ.จ.ร้อยเอ็ด พร้อมด้วยหน่วยงานที่เกี่ยวข้อง ลงพื้นที่ 3 จุด ดังนี้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1. บ้านทรายมูล หมู่ที่ 4 ตำบลขวาว อำเภอเสลภูมิ ซึ่งถนนระหว่างหมู่บ้าน บ้านทรายมูล-บ้านโพธิ์ชัน หมู่ที่ 5 ตำบลนางาม อำเภอเสลภูมิขาด ชำรุดระยะทางประมาณ 10 เมตร ซึ่งขณะนี้หน่วยงานทุกภาคส่วนระดมกำลังเร่งซ่อมแซมรอยขาดชำรุดของถนนดังกล่าว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2. บ้านนาวี ตำบลศรีวิลัย อำเภอเสลภูมิ น้ำลดลงเข้าสู่ภาวะปกติแล้ว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3. บ้านหนองบุ่ง ตำบลโคกกกม่วง อำเภอโพนทอง รถผลิตน้ำดื่มยังให้บริการประชาชนในพื้นที่ ระดับน้ำลดลงเข้าสู่ภาวะปกติ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AE4F7D6D-C3FE-698D-3EC9-4B0AB77A9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07" y="2060929"/>
            <a:ext cx="2376671" cy="1801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C6E768C-9012-7310-A0C7-E59BA6A3CB26}"/>
              </a:ext>
            </a:extLst>
          </p:cNvPr>
          <p:cNvSpPr txBox="1">
            <a:spLocks/>
          </p:cNvSpPr>
          <p:nvPr/>
        </p:nvSpPr>
        <p:spPr>
          <a:xfrm>
            <a:off x="451265" y="7659"/>
            <a:ext cx="1659238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การดำเนินการ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51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D922D4C-6F1C-32CD-55B7-EB0A18DF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3" y="51243"/>
            <a:ext cx="10515600" cy="1325563"/>
          </a:xfrm>
          <a:ln w="7620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สถานการณ์อุทกภัยจากพายุเปรสชัน “หนองฟ้า”และร่องมรสุมพาดผ่าน</a:t>
            </a:r>
            <a:b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 ศูนย์บัญชาการเหตุการณ์อุทกภัย วาตภัย และดินถล่ม จังหวัดร้อยเอ็ด</a:t>
            </a:r>
            <a:endParaRPr lang="en-GB" sz="32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2511AC0-0E1D-E749-D654-368E05B9B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8353" y="1651593"/>
            <a:ext cx="3005447" cy="592843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th-TH" sz="3200" b="1" dirty="0">
                <a:solidFill>
                  <a:srgbClr val="C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8 ตุลาคม 2568</a:t>
            </a:r>
            <a:endParaRPr lang="en-GB" sz="3200" b="1" dirty="0">
              <a:solidFill>
                <a:srgbClr val="C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E6B3542-ECB6-664B-2033-741BB2A05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53" y="246204"/>
            <a:ext cx="959850" cy="89453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8A6E1FE-198E-1D7B-ECBA-33DE2A586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027" y="326030"/>
            <a:ext cx="578485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371EB07-10AD-9BE7-7166-63A7111C018C}"/>
              </a:ext>
            </a:extLst>
          </p:cNvPr>
          <p:cNvSpPr txBox="1"/>
          <p:nvPr/>
        </p:nvSpPr>
        <p:spPr>
          <a:xfrm>
            <a:off x="4013860" y="2390653"/>
            <a:ext cx="7790213" cy="37013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1. สถานการณ์อุทกภัยที่ผ่านมา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ืบเนื่องจากหย่อมความกดอากาศต่ำกำลังแรงบริเวณทะเลจีนใต้ตอนกลางได้ทวีกำลังแรงขึ้นเป็นพายุดีเปรสชัน โดยเมื่อเวลา 10.00 น. (29 ส.ค.68) มีศูนย์กลางอยู่ที่ละติจูด 16.5 องศาเหนือ ลองจิจูด 112.5 องศาตะวันออก ความเร็วลมสูงสุดใกล้ศูนย์กลางประมาณ 55 กม./ชม. พายุนี้เคลื่อนตัวทางทิศตะวันตกค่อนทางเหนือเล็กน้อยด้วยความเร็วประมาณ 20 กม./ชม. มีแนวโน้มจะทวีกำลังแรงขึ้นเป็นพายุโซนร้อนและคาดว่าจะเคลื่อนขึ้นฝั่งบริเวณประเทศเวียดนามตอนบนในช่วงบ่ายวันที่ 30 สิงหาคม 2568 หลังจากนั้นจะอ่อนกำลังลงเป็นพายุดีเปรสชันเคลื่อนเข้าปกคลุมประเทศลาวตอนบนและจะอ่อนกำลังลงอีกเป็นหย่อมความกดอากาศต่ำกำลังแรงเคลื่อนตามแนวร่องมรสุม เข้าปกคลุมภาคตะวันออกเฉียงเหนือของประเทศไทยในคืนวันที่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30 สิงหาคม 2568 และเข้าปกคลุมภาคเหนือในวันที่ 31 สิงหาคม 2568 ทำให้จังหวัดร้อยเอ็ดเกิดฝนตกหนัก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และน้ำท่วมขังในหลายพื้นที่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076ACA4F-D722-C74F-9C02-3E805907C7AA}"/>
              </a:ext>
            </a:extLst>
          </p:cNvPr>
          <p:cNvSpPr txBox="1"/>
          <p:nvPr/>
        </p:nvSpPr>
        <p:spPr>
          <a:xfrm>
            <a:off x="1471777" y="6237198"/>
            <a:ext cx="159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ลำน้ำยัง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549E797-F236-670C-8822-B355EB071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3" y="1457697"/>
            <a:ext cx="3149115" cy="2362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7697A65E-599B-D1B5-138A-48774F314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3" y="3843815"/>
            <a:ext cx="3149115" cy="2362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718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FC310BE6-CECF-BED9-75A5-8EF03FDFCFE7}"/>
              </a:ext>
            </a:extLst>
          </p:cNvPr>
          <p:cNvSpPr txBox="1">
            <a:spLocks/>
          </p:cNvSpPr>
          <p:nvPr/>
        </p:nvSpPr>
        <p:spPr>
          <a:xfrm>
            <a:off x="403761" y="129823"/>
            <a:ext cx="11364686" cy="161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ในการนี้ ผู้ว่าราชการจังหวัดร้อยเอ็ด ได้เน้นย้ำให้อำเภอและองค์กรปกครองส่วนท้องถิ่นในพื้นที่ เร่งดำเนินการให้ความช่วยเหลือตามระเบียบของทางราชการ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หากติดขัดประการใดให้รีบแจ้งจังหวัดร้อยเอ็ดเพื่อหาแนวทางแก้ไขปัญหาต่อไป โดยมี นายสุวัฒน์ เบ้าจังหาร นายอำเภอเสลภูมิ นายขวัญราม สุขสาม ปลัดอาวุโสอำเภอเสลภูมิ กำนัน ผู้ใหญ่บ้าน ผู้บริหารองค์กรปกครองส่วนท้องถิ่น ร่วมลงพื้นที่ติดตามสถานการณ์ในครั้งนี้ด้วย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7702C05-9D32-F64A-6BBA-CBF3626A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7" y="1366020"/>
            <a:ext cx="2541319" cy="1906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2A696D5-1F24-B948-C552-57184795E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2" y="1366019"/>
            <a:ext cx="2541320" cy="1906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E6679BD-0A6D-DDB7-C3BE-22AC102B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041" y="1189359"/>
            <a:ext cx="1833480" cy="2444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C6DCD0D-74BC-C748-026E-1CFC5DE3C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01" y="1189359"/>
            <a:ext cx="1833480" cy="2444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AFD6DD0-685B-E7E4-F549-34EA10902E88}"/>
              </a:ext>
            </a:extLst>
          </p:cNvPr>
          <p:cNvSpPr txBox="1"/>
          <p:nvPr/>
        </p:nvSpPr>
        <p:spPr>
          <a:xfrm>
            <a:off x="1770405" y="1329196"/>
            <a:ext cx="4147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จุดที่ 1 บ้านทรายมูล หมู่ที่ 4 ตำบลขวาว อำเภอเสลภูมิ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B4DEAC6-29E1-80E4-3CBC-86F7F860A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98" y="3727351"/>
            <a:ext cx="2675303" cy="2006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84F80662-9A00-14A1-FA8D-D76F79DCA1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45" y="3727351"/>
            <a:ext cx="2675303" cy="2006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B5408386-8A96-1AA1-B309-64CB83CE7BBE}"/>
              </a:ext>
            </a:extLst>
          </p:cNvPr>
          <p:cNvSpPr txBox="1"/>
          <p:nvPr/>
        </p:nvSpPr>
        <p:spPr>
          <a:xfrm>
            <a:off x="6628659" y="5209999"/>
            <a:ext cx="4078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จุดที่ 3 บ้านหนองบุ่ง ตำบลโคกกกม่วง อำเภอโพนทอง รถผลิตน้ำดื่มยังให้บริการประชาชนในพื้นที่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0129CE76-21E6-FC13-1B1B-C2ADF39527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1" y="3537349"/>
            <a:ext cx="2631728" cy="1974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34FF5428-5ABC-7DBA-D62A-CF6B92E95D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45" y="3525472"/>
            <a:ext cx="2647562" cy="1986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B69F7BB9-155A-E666-B360-2F0C825B1A67}"/>
              </a:ext>
            </a:extLst>
          </p:cNvPr>
          <p:cNvSpPr txBox="1"/>
          <p:nvPr/>
        </p:nvSpPr>
        <p:spPr>
          <a:xfrm>
            <a:off x="1301003" y="3479014"/>
            <a:ext cx="45719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จุดที่ 2 บ้านนาวี ตำบลศรีวิลัย อำเภอเสลภูมิ น้ำลดลงเข้าสู่ภาวะปกติแล้ว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สี่เหลี่ยมผืนผ้า: มุมมน 30">
            <a:extLst>
              <a:ext uri="{FF2B5EF4-FFF2-40B4-BE49-F238E27FC236}">
                <a16:creationId xmlns:a16="http://schemas.microsoft.com/office/drawing/2014/main" id="{0B4E05EE-3DDB-4DAB-B2B7-947942AF8D16}"/>
              </a:ext>
            </a:extLst>
          </p:cNvPr>
          <p:cNvSpPr/>
          <p:nvPr/>
        </p:nvSpPr>
        <p:spPr>
          <a:xfrm>
            <a:off x="6852062" y="5958740"/>
            <a:ext cx="5170931" cy="6762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H SarabunPSK" panose="020B0500040200020003" pitchFamily="34" charset="-34"/>
              </a:rPr>
              <a:t>สนง.ปภ.จ.ร้อยเอ็ด โทร. 043 513097 สายด่วน 1784 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32" name="Picture 189" descr="A cross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1419EDA4-FBE1-968A-B65E-33A6A0748E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62" y="6000562"/>
            <a:ext cx="611003" cy="634453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282E1DC2-2AC5-A4D1-700A-130832EA7A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r="14888" b="16040"/>
          <a:stretch/>
        </p:blipFill>
        <p:spPr>
          <a:xfrm>
            <a:off x="5494807" y="5966396"/>
            <a:ext cx="690458" cy="690619"/>
          </a:xfrm>
          <a:prstGeom prst="rect">
            <a:avLst/>
          </a:prstGeom>
        </p:spPr>
      </p:pic>
      <p:sp>
        <p:nvSpPr>
          <p:cNvPr id="34" name="ตัวแทนเนื้อหา 3">
            <a:extLst>
              <a:ext uri="{FF2B5EF4-FFF2-40B4-BE49-F238E27FC236}">
                <a16:creationId xmlns:a16="http://schemas.microsoft.com/office/drawing/2014/main" id="{18808CDC-4D0D-7204-09B5-B3412AB0A69E}"/>
              </a:ext>
            </a:extLst>
          </p:cNvPr>
          <p:cNvSpPr txBox="1">
            <a:spLocks/>
          </p:cNvSpPr>
          <p:nvPr/>
        </p:nvSpPr>
        <p:spPr>
          <a:xfrm>
            <a:off x="753513" y="5768234"/>
            <a:ext cx="4002209" cy="894882"/>
          </a:xfrm>
          <a:prstGeom prst="roundRect">
            <a:avLst/>
          </a:pr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 cap="flat" cmpd="sng" algn="ctr">
            <a:solidFill>
              <a:srgbClr val="70AD47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6515" lvl="0" indent="-9017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**</a:t>
            </a:r>
            <a:r>
              <a:rPr kumimoji="0" lang="th-TH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 </a:t>
            </a:r>
            <a:r>
              <a:rPr kumimoji="0" lang="en-GB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Download </a:t>
            </a:r>
            <a:r>
              <a:rPr kumimoji="0" lang="th-TH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ประกาศเขตพื้นที่ประสบสาธารณภัย /เขตการให้ความช่วยเหลือผู้ประสบภัยฯ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ได้ที่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https://ddpm1784.com/download/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B2AD5099-4686-443F-B3B2-5F20AD145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311" y="1155720"/>
            <a:ext cx="1869850" cy="2492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4029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55535E72-FCB6-C30E-9D6A-D364FF4921FD}"/>
              </a:ext>
            </a:extLst>
          </p:cNvPr>
          <p:cNvSpPr txBox="1">
            <a:spLocks/>
          </p:cNvSpPr>
          <p:nvPr/>
        </p:nvSpPr>
        <p:spPr>
          <a:xfrm>
            <a:off x="484984" y="344637"/>
            <a:ext cx="11255751" cy="433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4.12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วันพฤหัสบดีที่ 11 กันยายน 2568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เวลา 15.00 น. นายชัชวาลย์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เบญ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จสิริวงศ์ ผู้ว่าราชการจังหวัดร้อยเอ็ด ร่วมกับ นายธรณิศ เทพแพงตา หัวหน้า สนง.ปภ.จ.ร้อยเอ็ด นายสุวัฒน์ เบ้าจังหาร นายอำเภอเสลภูมิ หน่วยทหาร (มทบ.27) องค์การบริหารส่วนจังหวัดร้อยเอ็ด ลงพื้นที่ติดตามสถานการณ์น้ำและการแก้ไขปัญหาถนนขาดชำรุด จำนวน 2 จุด ดังนี้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1. บ้านทรายมูล หมู่ที่ 4 ตำบลขวาว อำเภอเสลภูมิ ซึ่งเป็นถนนระหว่างหมู่บ้าน บ้านทรายมูล-บ้านโพธิ์ชัน หมู่ที่ 5 ตำบลนางาม อำเภอเสลภูมิขาด ชำรุด ระยะทางประมาณ 10 เมตร ขณะนี้การดำเนินการปิดรอยขาด ชำรุด ของถนนดังกล่าวเสร็จสิ้นเรียบร้อยแล้ว ประกอบกับ สถานการณ์ของลำน้ำยังและ ลำน้ำชี เริ่มลดระดับลงอย่างต่อเนื่อง เทศบาลตำบลขวาว จะดำเนินการ ทำคันดินให้สามารถสัญจรได้ชั่วคราว และจะดำเนินการของบประมาณหน่วยงานที่เกี่ยวข้อง และสร้างให้เกิดความแข็งแรงถาวร เพื่อแก้ไขปัญหาในระยะยาว ส่วนในทางการเกษตรที่ได้รับผลกระทบและความเสียหาย อำเภอเสลภูมิ จะดำเนินการรวบรวม และรายงานจังหวัดเพื่อขอรับการชดเชย ตามระเบียบของทางราชการ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2. บ้านโนนสว่าง ตำบลบึงเกลือ เมื่อวันที่ 10 กันยายน 2568 ได้รับรายงานจากอำเภอเสลภูมิว่าถนนขาดบริเวณเส้นทางสะพานข้ามน้ำยัง เป็นเส้นทางระหว่างหมู่บ้าน ระยะทางประมาณ 2 กิโลเมตร ระหว่างบ้านโนนสว่าง หมู่ที่ 2 ตำบลบึงเกลือ-บ้านหวาย ตำบลภูเงิน จากสถานการณ์ช่วงก่อนหน้านี้ ได้มีน้ำจากลำน้ำยังไหลหลากมาจากบึงเกลือ ท่วมถนนสายดังกล่าว ปัจจุบันน้ำลดระดับลงต่ำกว่าถนน แขวงทางหลวงชนบทร้อยเอ็ด ได้ดำเนินการประสานสะพาน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เบลีย์เ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ข้าพื้นที่และพร้อมดำเนินการติดตั้ง ในระยะยาวได้รับงบประมาณปรับปรุงถนน ปี พ.ศ.2569 ซึ่งจะปรับแบบทำสะพานเพิ่มเติมช่วงที่ขวางลำน้ำ จากอ่างเก็บน้ำหนองบึงเกลือ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ส่วนพื้นที่ทางการเกษตรที่ได้รับความเสียหาย อบต.บึงเกลือ เร่งสำรวจความเสียหายและให้ความช่วยเหลือตามระเบียบของทางราชการต่อไป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ผู้ว่าราชการจังหวัดร้อยเอ็ด เน้นย้ำให้ประชาสัมพันธ์สร้างการรับรู้ให้ประชาชนทั่วไปรับทราบสถานการณ์ปัจจุบัน ซึ่งใกล้เข้าสู่ภาวะปกติแล้ว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91D80EB-EBD9-8495-C1CF-CCD3F5067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2155" y="4589563"/>
            <a:ext cx="2738623" cy="205443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32BE007-A252-DA76-6DA8-89FD0E27B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13" y="4589564"/>
            <a:ext cx="2738623" cy="205443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B78F2EC-E6A4-30C6-AA2F-F161A90A3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2" y="4589563"/>
            <a:ext cx="2738622" cy="205443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D86B5D1-EB0A-F6D0-FECE-68F91BA90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385" y="4589563"/>
            <a:ext cx="2730210" cy="2048120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EEBE7E3-FBC1-0458-8494-8F712D424141}"/>
              </a:ext>
            </a:extLst>
          </p:cNvPr>
          <p:cNvSpPr txBox="1">
            <a:spLocks/>
          </p:cNvSpPr>
          <p:nvPr/>
        </p:nvSpPr>
        <p:spPr>
          <a:xfrm>
            <a:off x="463140" y="-99218"/>
            <a:ext cx="1659238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การดำเนินการ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9744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D295702-70C2-942D-6C48-36528AA63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6" y="249379"/>
            <a:ext cx="3355724" cy="251736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13024A4-0B7F-D971-3B30-465EE5108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02" y="249380"/>
            <a:ext cx="3355724" cy="251736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96C0785-382C-B53A-99EC-64A6B5433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08" y="249380"/>
            <a:ext cx="3355725" cy="2517361"/>
          </a:xfrm>
          <a:prstGeom prst="rect">
            <a:avLst/>
          </a:prstGeom>
        </p:spPr>
      </p:pic>
      <p:sp>
        <p:nvSpPr>
          <p:cNvPr id="10" name="ตัวแทนเนื้อหา 2">
            <a:extLst>
              <a:ext uri="{FF2B5EF4-FFF2-40B4-BE49-F238E27FC236}">
                <a16:creationId xmlns:a16="http://schemas.microsoft.com/office/drawing/2014/main" id="{136DE418-2A93-9FC4-94F1-0F4FDC0D2372}"/>
              </a:ext>
            </a:extLst>
          </p:cNvPr>
          <p:cNvSpPr txBox="1">
            <a:spLocks/>
          </p:cNvSpPr>
          <p:nvPr/>
        </p:nvSpPr>
        <p:spPr>
          <a:xfrm>
            <a:off x="1470248" y="2401694"/>
            <a:ext cx="4386270" cy="843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บ้านทรายมูล หมู่ที่ 4 ตำบลขวาว อำเภอเสลภูมิ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03A09A16-F03C-0644-EE8E-958A86B4B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1" y="2992408"/>
            <a:ext cx="4002209" cy="266813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0EDD7B1-1EB6-3495-3A41-98DE17A18D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82" y="3001757"/>
            <a:ext cx="3544253" cy="265879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7971F973-4120-45FA-C544-B448F7205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24" y="3001757"/>
            <a:ext cx="3544254" cy="2658790"/>
          </a:xfrm>
          <a:prstGeom prst="rect">
            <a:avLst/>
          </a:prstGeom>
        </p:spPr>
      </p:pic>
      <p:sp>
        <p:nvSpPr>
          <p:cNvPr id="17" name="ตัวแทนเนื้อหา 2">
            <a:extLst>
              <a:ext uri="{FF2B5EF4-FFF2-40B4-BE49-F238E27FC236}">
                <a16:creationId xmlns:a16="http://schemas.microsoft.com/office/drawing/2014/main" id="{BCFE7DE4-0E23-9D98-8329-540DEC826A29}"/>
              </a:ext>
            </a:extLst>
          </p:cNvPr>
          <p:cNvSpPr txBox="1">
            <a:spLocks/>
          </p:cNvSpPr>
          <p:nvPr/>
        </p:nvSpPr>
        <p:spPr>
          <a:xfrm>
            <a:off x="1209304" y="5218596"/>
            <a:ext cx="8350333" cy="843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บ้านโนนสว่าง หมู่ที่ 2 ตำบลบึงเกลือ ไป บ้านหวาย ตำบลภูเงิน </a:t>
            </a:r>
            <a:br>
              <a:rPr kumimoji="0" lang="th-TH" sz="2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3C2C46CE-21B2-A165-8936-3ACFEC7D2CF3}"/>
              </a:ext>
            </a:extLst>
          </p:cNvPr>
          <p:cNvSpPr/>
          <p:nvPr/>
        </p:nvSpPr>
        <p:spPr>
          <a:xfrm>
            <a:off x="6852062" y="6101245"/>
            <a:ext cx="5170931" cy="6762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H SarabunPSK" panose="020B0500040200020003" pitchFamily="34" charset="-34"/>
              </a:rPr>
              <a:t>สนง.ปภ.จ.ร้อยเอ็ด โทร. 043 513097 สายด่วน 1784 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19" name="Picture 189" descr="A cross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D74A553A-CA91-A5C3-6C09-E1C0C3AEDE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62" y="6143067"/>
            <a:ext cx="611003" cy="634453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B233C49C-FC23-4AE3-6BBA-D12385303C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r="14888" b="16040"/>
          <a:stretch/>
        </p:blipFill>
        <p:spPr>
          <a:xfrm>
            <a:off x="5494807" y="6108901"/>
            <a:ext cx="690458" cy="690619"/>
          </a:xfrm>
          <a:prstGeom prst="rect">
            <a:avLst/>
          </a:prstGeom>
        </p:spPr>
      </p:pic>
      <p:sp>
        <p:nvSpPr>
          <p:cNvPr id="21" name="ตัวแทนเนื้อหา 3">
            <a:extLst>
              <a:ext uri="{FF2B5EF4-FFF2-40B4-BE49-F238E27FC236}">
                <a16:creationId xmlns:a16="http://schemas.microsoft.com/office/drawing/2014/main" id="{B0615B14-0E1F-B715-3BA5-63D8B422FDB6}"/>
              </a:ext>
            </a:extLst>
          </p:cNvPr>
          <p:cNvSpPr txBox="1">
            <a:spLocks/>
          </p:cNvSpPr>
          <p:nvPr/>
        </p:nvSpPr>
        <p:spPr>
          <a:xfrm>
            <a:off x="753513" y="5910739"/>
            <a:ext cx="4002209" cy="894882"/>
          </a:xfrm>
          <a:prstGeom prst="roundRect">
            <a:avLst/>
          </a:pr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 cap="flat" cmpd="sng" algn="ctr">
            <a:solidFill>
              <a:srgbClr val="70AD47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6515" lvl="0" indent="-9017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**</a:t>
            </a:r>
            <a:r>
              <a:rPr kumimoji="0" lang="th-TH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 </a:t>
            </a:r>
            <a:r>
              <a:rPr kumimoji="0" lang="en-GB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Download </a:t>
            </a:r>
            <a:r>
              <a:rPr kumimoji="0" lang="th-TH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ประกาศเขตพื้นที่ประสบสาธารณภัย /เขตการให้ความช่วยเหลือผู้ประสบภัยฯ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ได้ที่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https://ddpm1784.com/download/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82271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55535E72-FCB6-C30E-9D6A-D364FF4921FD}"/>
              </a:ext>
            </a:extLst>
          </p:cNvPr>
          <p:cNvSpPr txBox="1">
            <a:spLocks/>
          </p:cNvSpPr>
          <p:nvPr/>
        </p:nvSpPr>
        <p:spPr>
          <a:xfrm>
            <a:off x="484984" y="698282"/>
            <a:ext cx="11255751" cy="4596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4.1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วันศุกร์ที่ 12 กันยายน 2568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เวลา 15.00 น. นายชัชวาลย์ 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เบญ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จสิริวงศ์ ผู้ว่าราชการจังหวัดร้อยเอ็ด ลงพื้นที่ติดตามสถานการณ์น้ำและการแก้ไขปัญหา ถนนขาดชำรุด นายธรณิศ เทพแพงตา หัวหน้าสำนักงานป้องกันและบรรเทาสาธารณภัยจังหวัดร้อยเอ็ด มอบหมายให้ นายสิทธินันท์ ชำนาญยง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ค์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หัวหน้าฝ่ายสงเคราะห์ผู้ประสบภัย และ นายสมชัย สุมหิรัญ หัวหน้าฝ่ายป้องกันและปฏิบัติการ ร่วมลงพื้นที่ จำนวน 2 จุด ดังนี้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1.บ้านโนนสว่าง ตำบลบึงเกลือ เมื่อวันที่ 10 กันยายน 2568 ได้รับรายงานจากอำเภอเสลภูมิว่าถนนขาดบริเวณเส้นทางสะพานข้ามน้ำยัง เป็นเส้นทางระหว่างหมู่บ้าน ระยะทางประมาณ 2 กิโลเมตร ระหว่างบ้านโนนสว่าง หมู่ที่ 2 ตำบลบึงเกลือ-บ้านหวาย ตำบลภูเงิน จากสถานการณ์ช่วงก่อนหน้านี้ ได้มีน้ำจากลำน้ำยังไหลหลากมาจากบึงเกลือ ท่วมถนนสายดังกล่าว ปัจจุบันน้ำลดระดับลงต่ำกว่าถนน แขวงทางหลวงชนบทร้อยเอ็ด กำลังดำเนินการติดตั้ง สะพาน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เบลีย์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คาดว่าจะติดตั้งแล้วเสร็จ ในวันเสาร์ที่ 13 กันยายน 2568 ในระยะยาวได้รับงบประมาณปรับปรุงถนน ปี พ.ศ.2569 ซึ่งจะปรับแบบทำสะพานเพิ่ม เติมช่วงที่ขวางลำน้ำจากอ่างเก็บน้ำหนองบึงเกลือ สำหรับพื้นที่ทางการเกษตรที่ได้รับความเสียหาย อบต.บึงเกลือ เร่งสำรวจความเสียหายและให้ความช่วยเหลือของทางราชการต่อไป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2.บ้านทรายมูล หมู่ที่ 4 ตำบลขวาว อำเภอเสลภูมิ ซึ่งเป็นถนนระหว่างหมู่บ้าน บ้านทรายมูล-บ้านโพธิ์ชัน หมู่ที่ 5 ตำบลนางาม อำเภอเสลภูมิขาดชำรุด ระยะทางประมาณ 10 เมตร ขณะนี้การดำเนินการปิดรอยขาดชำรุดของถนนดังกล่าวเสร็จเรียบร้อยแล้ว ประกอบกับสถานการณ์ของลำน้ำยังและลำน้ำชี เริ่มลดระดับลงอย่างต่อเนื่อง เทศบาลตำบลขวาวจะดำเนินการทำคันดินให้สามารถสัญจรได้ชั่วคราว และจะดำเนินการของบประมาณหน่วยงานที่เกี่ยวข้อง เพื่อสร้างให้เกิดความแข็งแรงถาวร แก้ไขปัญหาในระยะยาวต่อไป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นอกจากนั้น ผู้ว่าราชการจังหวัดร้อยเอ็ดยังได้เน้นย้ำให้ องค์กรปกครองส่วนท้องถิ่น ติดตั้งป้ายระวังอันตรายและใช้ทางเลี่ยง ใช้สัญจรเฉพาะรถจักรยานยนต์ ติดตั้งและให้สัญญาณไฟส่องสว่าง เพื่อความปลอดภัย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พื้นที่ทางการเกษตรที่ได้รับผลกระทบและความเสียหาย อำเภอเสลภูมิ จะดำเนินการรวบรวม และรายงานจังหวัดเพื่อขอรับการชดเชย ตามระเบียบของทางราชการ หากงบประมาณในอำนาจของนายอำเภอไม่เพียงพอ ให้ขอรับการสนับสนุนเพิ่มเติมจากงบประมาณในอำนาจของผู้ว่าราชการจังหวัดต่อไป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96DC9219-BFE2-09DC-CC69-E28A375EEAFA}"/>
              </a:ext>
            </a:extLst>
          </p:cNvPr>
          <p:cNvSpPr txBox="1">
            <a:spLocks/>
          </p:cNvSpPr>
          <p:nvPr/>
        </p:nvSpPr>
        <p:spPr>
          <a:xfrm>
            <a:off x="451265" y="173913"/>
            <a:ext cx="1659238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4. การดำเนินการ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3FED493-2010-F1BA-CEC2-67D554443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12" y="5197436"/>
            <a:ext cx="1426708" cy="154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72D70A4-BECD-D01E-8F8F-F953AD6F1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999" y="5197436"/>
            <a:ext cx="1535645" cy="154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912DDE0-6D41-979F-A409-CE43D80CD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657" y="5197436"/>
            <a:ext cx="1355492" cy="154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AF416B7-CC54-252F-7E0A-55FBF5F19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314" y="5209311"/>
            <a:ext cx="1338430" cy="1525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258FFED2-CFFA-2D5A-D51F-1850BE1D0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089" y="5197434"/>
            <a:ext cx="1304209" cy="1549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64FDD119-1A9B-D47D-ADA8-92B6A7AF06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9791" y="5197433"/>
            <a:ext cx="1197492" cy="154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282954FB-9437-095A-01A6-A39C9AD1DB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1006" y="5197433"/>
            <a:ext cx="1287318" cy="1537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39DF293C-A0EB-3910-0727-4F7B2D3B68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6625" y="5209311"/>
            <a:ext cx="1258838" cy="1525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01904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124D5B2-67F8-BC18-CCED-B5C191ED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13" y="383414"/>
            <a:ext cx="2572999" cy="3051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8A081E5-421C-C9E4-D31B-8F4525442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929" y="383414"/>
            <a:ext cx="2572999" cy="3042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A9ACB03-E0D1-F240-6BEC-8C0F605F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702" y="383414"/>
            <a:ext cx="2516515" cy="3028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24BC237-0612-D6BC-35EF-70DA2DBED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662" y="383414"/>
            <a:ext cx="2516515" cy="3042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D4E94B56-6A15-1261-2419-DED88CF1E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774" y="3560701"/>
            <a:ext cx="4591636" cy="258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DB68B712-0770-C614-BA48-9CBAC08E1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552" y="3551557"/>
            <a:ext cx="5315712" cy="2582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ตัวแทนเนื้อหา 2">
            <a:extLst>
              <a:ext uri="{FF2B5EF4-FFF2-40B4-BE49-F238E27FC236}">
                <a16:creationId xmlns:a16="http://schemas.microsoft.com/office/drawing/2014/main" id="{2C1067E2-FD36-F895-6F2C-5CC307CA5721}"/>
              </a:ext>
            </a:extLst>
          </p:cNvPr>
          <p:cNvSpPr txBox="1">
            <a:spLocks/>
          </p:cNvSpPr>
          <p:nvPr/>
        </p:nvSpPr>
        <p:spPr>
          <a:xfrm>
            <a:off x="2056281" y="2981033"/>
            <a:ext cx="9407936" cy="8614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ดำเนินการติดตั้ง สะพาน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เบลีย์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ระหว่างบ้านโนนสว่าง หมู่ที่ 2 ตำบลบึงเกลือ-บ้านหวาย ตำบลภูเงิน อำเภอแสลภูมิ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24" name="ตัวแทนเนื้อหา 2">
            <a:extLst>
              <a:ext uri="{FF2B5EF4-FFF2-40B4-BE49-F238E27FC236}">
                <a16:creationId xmlns:a16="http://schemas.microsoft.com/office/drawing/2014/main" id="{59F8E1DF-0AAA-6931-1396-9957D2DBC7DF}"/>
              </a:ext>
            </a:extLst>
          </p:cNvPr>
          <p:cNvSpPr txBox="1">
            <a:spLocks/>
          </p:cNvSpPr>
          <p:nvPr/>
        </p:nvSpPr>
        <p:spPr>
          <a:xfrm>
            <a:off x="2199537" y="5594204"/>
            <a:ext cx="9407936" cy="8614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ดำเนินการปิดรอยขาดชำรุดของถนนระหว่างหมู่บ้าน บ้านทรายมูล-บ้านโพธิ์ชัน หมู่ที่ 5 ตำบลนางาม อำเภอเสลภูมิ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5333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เนื้อหา 2">
            <a:extLst>
              <a:ext uri="{FF2B5EF4-FFF2-40B4-BE49-F238E27FC236}">
                <a16:creationId xmlns:a16="http://schemas.microsoft.com/office/drawing/2014/main" id="{3B51FBB4-088A-A22F-99E9-8C6A04FEFA2F}"/>
              </a:ext>
            </a:extLst>
          </p:cNvPr>
          <p:cNvSpPr txBox="1">
            <a:spLocks/>
          </p:cNvSpPr>
          <p:nvPr/>
        </p:nvSpPr>
        <p:spPr>
          <a:xfrm>
            <a:off x="876705" y="130134"/>
            <a:ext cx="9407936" cy="8614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4.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องค์การบริหารส่วนจังหวัดร้อยเอ็ด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ช่วยเหลือประชาชนในพื้นที่ประสบอุทกภัย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92CF79DE-E2A8-5F3E-886D-584B4A02D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031" y="2580761"/>
            <a:ext cx="3093220" cy="1926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0F928CE-B45A-17C5-8974-F1FA0B914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59" y="4801646"/>
            <a:ext cx="2902906" cy="1926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0ECCC587-0B61-70C9-83F3-53D5AE9F9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506" y="517110"/>
            <a:ext cx="2752151" cy="1974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41FA7839-F484-E04A-AA0B-3538D1E96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74" y="517110"/>
            <a:ext cx="2856361" cy="1974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059EE82F-BEC2-4E77-2836-9FDA930C8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17110"/>
            <a:ext cx="2916316" cy="1974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F9B56779-9445-6B07-6F83-B67E8B050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3474" y="517110"/>
            <a:ext cx="2975517" cy="1974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C2071487-B429-1C01-B92E-862DE4A006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923" y="2580042"/>
            <a:ext cx="4024975" cy="2146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ตัวแทนเนื้อหา 3">
            <a:extLst>
              <a:ext uri="{FF2B5EF4-FFF2-40B4-BE49-F238E27FC236}">
                <a16:creationId xmlns:a16="http://schemas.microsoft.com/office/drawing/2014/main" id="{BA73560B-069E-2CDB-6CC0-71721F338E5E}"/>
              </a:ext>
            </a:extLst>
          </p:cNvPr>
          <p:cNvSpPr txBox="1">
            <a:spLocks/>
          </p:cNvSpPr>
          <p:nvPr/>
        </p:nvSpPr>
        <p:spPr>
          <a:xfrm>
            <a:off x="4024552" y="5063929"/>
            <a:ext cx="4002209" cy="894882"/>
          </a:xfrm>
          <a:prstGeom prst="roundRect">
            <a:avLst/>
          </a:pr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 cap="flat" cmpd="sng" algn="ctr">
            <a:solidFill>
              <a:srgbClr val="70AD47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6515" lvl="0" indent="-9017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**</a:t>
            </a:r>
            <a:r>
              <a:rPr kumimoji="0" lang="th-TH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สามารถ </a:t>
            </a:r>
            <a:r>
              <a:rPr kumimoji="0" lang="en-GB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Download </a:t>
            </a:r>
            <a:r>
              <a:rPr kumimoji="0" lang="th-TH" sz="18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ประกาศเขตพื้นที่ประสบสาธารณภัย /เขตการให้ความช่วยเหลือผู้ประสบภัยฯ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ได้ที่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https://ddpm1784.com/download/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4" name="สี่เหลี่ยมผืนผ้า: มุมมน 33">
            <a:extLst>
              <a:ext uri="{FF2B5EF4-FFF2-40B4-BE49-F238E27FC236}">
                <a16:creationId xmlns:a16="http://schemas.microsoft.com/office/drawing/2014/main" id="{4FF653F1-17B9-EC26-9B87-E45917A2D4FF}"/>
              </a:ext>
            </a:extLst>
          </p:cNvPr>
          <p:cNvSpPr/>
          <p:nvPr/>
        </p:nvSpPr>
        <p:spPr>
          <a:xfrm>
            <a:off x="6508008" y="6066466"/>
            <a:ext cx="5170931" cy="67627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H SarabunPSK" panose="020B0500040200020003" pitchFamily="34" charset="-34"/>
              </a:rPr>
              <a:t>สนง.ปภ.จ.ร้อยเอ็ด โทร. 043 513097 สายด่วน 1784 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35" name="Picture 189" descr="A cross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6F82DDD6-963D-EA1E-0D69-F664C2C10C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613" y="5189378"/>
            <a:ext cx="611003" cy="634453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39737D51-8472-35A0-38A0-2C53AA897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r="14888" b="16040"/>
          <a:stretch/>
        </p:blipFill>
        <p:spPr>
          <a:xfrm>
            <a:off x="9822258" y="5155212"/>
            <a:ext cx="690458" cy="690619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57DF7E54-8E29-ABCD-C345-11821FF532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5503" y="2551079"/>
            <a:ext cx="3391923" cy="2196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4505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2034908-08F3-7A8B-E92D-035DE0CF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65" y="284215"/>
            <a:ext cx="4751395" cy="749997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2. แนวโน้มสถานการณ์ในพื้นที่จังหวัดร้อยเอ็ด</a:t>
            </a:r>
            <a:endParaRPr lang="en-GB" sz="2400" b="1" dirty="0">
              <a:solidFill>
                <a:srgbClr val="0070C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7AABDDE-89A1-E5A5-06D6-0F5289884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65" y="863166"/>
            <a:ext cx="11078680" cy="267568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</a:t>
            </a:r>
            <a:r>
              <a:rPr lang="th-TH" sz="2000" b="1" spc="-3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จังหวัดร้อยเอ็ดได้ติดตามสถานการณ์น้ำท่าในลุ่มน้ำยังและลุ่มน้ำชี </a:t>
            </a:r>
            <a:r>
              <a:rPr lang="th-TH" sz="2000" b="1" spc="-30" dirty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(วันที่ 8</a:t>
            </a:r>
            <a:r>
              <a:rPr lang="en-US" sz="2000" b="1" spc="-30" dirty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000" b="1" spc="-30" dirty="0">
                <a:solidFill>
                  <a:srgbClr val="00B05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ตุลาคม 2568) </a:t>
            </a:r>
            <a:r>
              <a:rPr lang="th-TH" sz="2000" b="1" spc="-3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ดังนี้</a:t>
            </a:r>
          </a:p>
          <a:p>
            <a:pPr marL="0" indent="0" algn="thaiDist">
              <a:buNone/>
            </a:pPr>
            <a:r>
              <a:rPr lang="th-TH" sz="2000" b="1" spc="-3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</a:t>
            </a:r>
            <a:r>
              <a:rPr lang="th-TH" sz="2000" b="1" spc="-4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สถานการณ์น้ำท่าในลุ่มน้ำยัง ในพื้นที่มีแนวโน้มลดลง โดย</a:t>
            </a:r>
            <a:r>
              <a:rPr lang="th-TH" sz="2000" b="1" spc="-40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ระดับน้ำในลำน้ำยัง </a:t>
            </a:r>
            <a:r>
              <a:rPr lang="th-TH" sz="2000" b="1" spc="-4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ทั้ง 3 สถานี ได้แก่ 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(1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) สถานี </a:t>
            </a:r>
            <a:r>
              <a:rPr kumimoji="0" lang="en-US" sz="2000" b="1" i="0" u="none" strike="noStrike" kern="1200" cap="none" spc="-4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E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54 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</a:t>
            </a:r>
            <a:r>
              <a:rPr kumimoji="0" lang="th-TH" sz="2000" b="1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เภ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อก</a:t>
            </a:r>
            <a:r>
              <a:rPr kumimoji="0" lang="th-TH" sz="2000" b="1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ุฉิ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นารายณ์ จังหวัดกาฬสินธุ์ ระดับตลิ่ง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9.00 เมตร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ระดับน้ำอยู่ที่ </a:t>
            </a: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2.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65(-</a:t>
            </a: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6.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35) เมตร </a:t>
            </a:r>
            <a:r>
              <a:rPr lang="th-TH" sz="2000" b="1" spc="-4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แนวโน้ม </a:t>
            </a:r>
            <a:r>
              <a:rPr lang="th-TH" sz="2000" b="1" spc="-50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ลดลง </a:t>
            </a:r>
            <a:r>
              <a:rPr lang="th-TH" sz="2000" b="1" spc="-3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(2</a:t>
            </a:r>
            <a:r>
              <a:rPr lang="th-TH" sz="2000" b="1" spc="-30" dirty="0">
                <a:solidFill>
                  <a:srgbClr val="7030A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) สถานี </a:t>
            </a:r>
            <a:r>
              <a:rPr lang="en-US" sz="2000" b="1" spc="-30" dirty="0">
                <a:solidFill>
                  <a:srgbClr val="7030A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E70</a:t>
            </a:r>
            <a:r>
              <a:rPr lang="th-TH" sz="2000" b="1" spc="-30" dirty="0">
                <a:solidFill>
                  <a:srgbClr val="7030A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000" b="1" spc="-3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บ้านกุดก่วง ตำบลวังสามัคคี อำเภอโพนทอง 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ระดับตลิ่ง 9.00 เมตร </a:t>
            </a:r>
            <a:r>
              <a:rPr lang="th-TH" sz="2000" b="1" spc="-4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ระดับน้ำอยู่ที่ </a:t>
            </a:r>
            <a:r>
              <a:rPr lang="en-US" sz="2000" b="1" spc="-4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</a:t>
            </a:r>
            <a:r>
              <a:rPr lang="th-TH" sz="2000" b="1" spc="-4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70</a:t>
            </a:r>
            <a:r>
              <a:rPr lang="th-TH" sz="2000" b="1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(-</a:t>
            </a:r>
            <a:r>
              <a:rPr lang="en-US" sz="2000" b="1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6.</a:t>
            </a:r>
            <a:r>
              <a:rPr lang="th-TH" sz="2000" b="1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30) เมตร แนวโน้ม </a:t>
            </a:r>
            <a:r>
              <a:rPr lang="th-TH" sz="2000" b="1" spc="-60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ลดลง</a:t>
            </a:r>
            <a:r>
              <a:rPr lang="th-TH" sz="2000" b="1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(3) </a:t>
            </a:r>
            <a:r>
              <a:rPr lang="th-TH" sz="2000" b="1" spc="-60" dirty="0">
                <a:solidFill>
                  <a:srgbClr val="7030A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สถานี </a:t>
            </a:r>
            <a:r>
              <a:rPr lang="en-US" sz="2000" b="1" spc="-60" dirty="0">
                <a:solidFill>
                  <a:srgbClr val="7030A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E92</a:t>
            </a:r>
            <a:r>
              <a:rPr lang="th-TH" sz="2000" b="1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บ้านท่างาม ตำบลวังหลวง อำเภอเสลภูมิ ระดับตลิ่ง 8.80 เมตร ระดับน้ำอยู่ที่ 6.58(</a:t>
            </a:r>
            <a:r>
              <a:rPr lang="en-US" sz="2000" b="1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-</a:t>
            </a:r>
            <a:r>
              <a:rPr lang="th-TH" sz="2000" b="1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2.22)</a:t>
            </a:r>
            <a:r>
              <a:rPr lang="th-TH" sz="2000" b="1" spc="-6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000" b="1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เมตร แนวโน้ม </a:t>
            </a:r>
            <a:r>
              <a:rPr lang="th-TH" sz="2000" b="1" spc="-60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ลดลง</a:t>
            </a:r>
            <a:r>
              <a:rPr lang="th-TH" sz="2000" b="1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pPr marL="0" indent="0" algn="thaiDist">
              <a:buNone/>
            </a:pP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2. สถานการณ์น้ำท่าในลุ่มน้ำชี </a:t>
            </a:r>
            <a:r>
              <a:rPr lang="th-TH" sz="2000" b="1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ระดับน้ำในลำน้ำชี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สถานี </a:t>
            </a: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E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66</a:t>
            </a: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A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บ้านม่วงลาด อำเภอจังหาร จังหวัดร้อยเอ็ด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ระดับตลิ่ง 11.60 เมตร 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ระดับน้ำอยู่ที่ </a:t>
            </a:r>
            <a:b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12.</a:t>
            </a:r>
            <a:r>
              <a:rPr kumimoji="0" lang="en-US" sz="2000" b="1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30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(0.</a:t>
            </a:r>
            <a:r>
              <a:rPr kumimoji="0" lang="en-US" sz="2000" b="1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70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) </a:t>
            </a:r>
            <a:r>
              <a:rPr kumimoji="0" lang="th-TH" sz="20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เมตร แนวโน้ม </a:t>
            </a:r>
            <a:r>
              <a:rPr lang="th-TH" sz="2000" b="1" spc="-50" dirty="0">
                <a:solidFill>
                  <a:srgbClr val="0070C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ทรงตัว</a:t>
            </a:r>
            <a:endParaRPr kumimoji="0" lang="th-TH" sz="2000" b="1" i="0" u="none" strike="noStrike" kern="1200" cap="none" spc="-4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6" name="ตัวแทนเนื้อหา 2">
            <a:extLst>
              <a:ext uri="{FF2B5EF4-FFF2-40B4-BE49-F238E27FC236}">
                <a16:creationId xmlns:a16="http://schemas.microsoft.com/office/drawing/2014/main" id="{8DAF797B-3A7C-07B6-AA41-98459F52DDF1}"/>
              </a:ext>
            </a:extLst>
          </p:cNvPr>
          <p:cNvSpPr txBox="1">
            <a:spLocks/>
          </p:cNvSpPr>
          <p:nvPr/>
        </p:nvSpPr>
        <p:spPr>
          <a:xfrm>
            <a:off x="642265" y="2898681"/>
            <a:ext cx="8188322" cy="387025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คาดหมายอากาศทั่วไป วันที่ 6 – 12 ตุลาคม พ.ศ. 2568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ในช่วงวันที่ 6 - 8 ต.ค.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ประเทศไทยมีฝนตกหนักบางแห่งในภาคเหนือตอนบน ภาคตะวันออกเฉียงเหนือตอนบน และภาคตะวันออก เนื่องจากมรสุมตะวันตกเฉียงใต้กำลังปานกลางพัดปกคลุมทะเลอันดามัน ประเทศไทย และอ่าวไทย ประกอบกับพายุ “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แมต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โม” ที่ปกคลุมประเทศเวียดนามตอนบนจะอ่อนกำลังลงตามลำดับเป็นหย่อมความกดอากาศต่ำปกคลุมประเทศจีนตอนใต้และลาวตอนบน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ส่วนในช่วงวันที่ 9 - 12 ต.ค.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ภาคเหนือ และภาคตะวันออกเฉียงเหนือจะมีฝนลดลง ส่วนภาคกลาง ภาคตะวันออก และภาคใต้มีฝนเพิ่มขึ้น โดยมีฝนตกหนักบางแห่ง เนื่องจากร่องมรสุมจะพาดผ่านภาคกลางตอนล่าง ภาคตะวันออก และภาคใต้ตอนบน ประกอบกับลมตะวันออกพัดปกคลุมภาคเหนือและภาคตะวันออกเฉียงเหนือ ในขณะที่มรสุมตะวันตกเฉียงใต้ยังคงพัดปกคลุมทะเลอันดามัน ภาคใต้ และอ่าวไทย ส่วนคลื่นลมบริเวณทะเลอันดามันตอนบนมีกำลังลดลง โดยทั้งบริเวณทะเลอันดามันและอ่าวไทยมีคลื่นสูงประมาณ 1 เมตร บริเวณที่มีฝนฟ้าคะนองคลื่นสูงมากกว่า 2 เมตร อนึ่ง พายุโซนร้อน “</a:t>
            </a: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แมต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โม”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MATMO)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บริเวณประเทศเวียดนามตอนบนและจีนตอนใต้ มีแนวโน้มอ่อนกำลังลงอย่างรวดเร็วเนื่องจากมีมวลอากาศเย็นจากประเทศจีนแผ่เสริมลงมาปกคลุมในช่วงวันที่ 6 - 7 ต.ค. โดยพายุนี้ไม่เคลื่อนเข้าสู่ประเทศไทย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ข้อควรระวัง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ในช่วงวันที่ 6 - 8 ต.ค.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ขอให้ประชาชนบริเวณภาคเหนือ ภาคตะวันออกเฉียงเหนือ และภาคตะวันออก ระวังอันตรายจากฝนตกหนักและฝนที่ตกสะสม ซึ่งอาจทำให้เกิดน้ำท่วมฉับพลัน น้ำป่าไหลหลาก น้ำล้นตลิ่ง และน้ำท่วมขัง โดยเฉพาะพื้นที่ลาดเชิงเขาใกล้ทางน้ำไหลผ่าน พื้นที่ลุ่มต่ำ รวมทั้งเขตชุมชนเมือง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4EC0F2B-31BC-5492-0C3A-716AA9AEF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587" y="3110247"/>
            <a:ext cx="3202042" cy="315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54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3666CB15-7375-0CD6-792E-C5DA3DE4B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846" y="2104748"/>
            <a:ext cx="2203773" cy="1670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D2EDD510-F6B2-CE18-DDA1-A0C25536D719}"/>
              </a:ext>
            </a:extLst>
          </p:cNvPr>
          <p:cNvSpPr txBox="1">
            <a:spLocks/>
          </p:cNvSpPr>
          <p:nvPr/>
        </p:nvSpPr>
        <p:spPr>
          <a:xfrm>
            <a:off x="657610" y="-92199"/>
            <a:ext cx="2272990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3. ผลกระทบในพื้นที่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5" name="ตัวแทนเนื้อหา 2">
            <a:extLst>
              <a:ext uri="{FF2B5EF4-FFF2-40B4-BE49-F238E27FC236}">
                <a16:creationId xmlns:a16="http://schemas.microsoft.com/office/drawing/2014/main" id="{3CB6A98D-6E7F-B591-0F95-4A9C0A7DF5B8}"/>
              </a:ext>
            </a:extLst>
          </p:cNvPr>
          <p:cNvSpPr txBox="1">
            <a:spLocks/>
          </p:cNvSpPr>
          <p:nvPr/>
        </p:nvSpPr>
        <p:spPr>
          <a:xfrm>
            <a:off x="524371" y="524842"/>
            <a:ext cx="7040211" cy="416591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</a:t>
            </a:r>
            <a:r>
              <a:rPr kumimoji="0" lang="th-TH" sz="4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จังหวัดร้อยเอ็ดได้รับรายงานผลกระทบในพื้นที่ ดังนี้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42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</a:t>
            </a:r>
            <a:r>
              <a:rPr kumimoji="0" lang="th-TH" sz="4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3.1</a:t>
            </a:r>
            <a:r>
              <a:rPr kumimoji="0" lang="th-TH" sz="42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อำเภอเสลภูมิ </a:t>
            </a:r>
            <a:r>
              <a:rPr lang="en-US" sz="4200" b="1" spc="-3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</a:t>
            </a:r>
            <a:r>
              <a:rPr lang="th-TH" sz="4200" b="1" spc="-3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5</a:t>
            </a:r>
            <a:r>
              <a:rPr kumimoji="0" lang="th-TH" sz="4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ตำบล 86 หมู่บ้าน ราษฎรได้รับความเดือดร้อน </a:t>
            </a:r>
            <a:r>
              <a:rPr kumimoji="0" lang="en-US" sz="4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1,</a:t>
            </a:r>
            <a:r>
              <a:rPr kumimoji="0" lang="th-TH" sz="4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701</a:t>
            </a:r>
            <a:r>
              <a:rPr kumimoji="0" lang="en-US" sz="4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</a:t>
            </a:r>
            <a:r>
              <a:rPr kumimoji="0" lang="th-TH" sz="4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ครัวเรือน </a:t>
            </a:r>
            <a:br>
              <a:rPr kumimoji="0" lang="th-TH" sz="4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นาข้าว 18</a:t>
            </a:r>
            <a:r>
              <a:rPr kumimoji="0" lang="en-US" sz="4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,</a:t>
            </a:r>
            <a:r>
              <a:rPr kumimoji="0" lang="th-TH" sz="4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757 ไร่ สิ่งสาธารณประโยชน์ ถนนลูกรัง 1 สาย สะพาน 1 แห่ง  </a:t>
            </a:r>
            <a:endParaRPr kumimoji="0" lang="th-TH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kumimoji="0" lang="th-TH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1)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ต. ศรีวิลัย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3,4,5,7,10</a:t>
            </a:r>
            <a:b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2) ต. บึงเกลือ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1,2,3,4,5,6,7,8 </a:t>
            </a:r>
            <a:b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3) ต. นางาม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2,3,4,5,6,7,8,9,10,11, 13,14,15,16</a:t>
            </a:r>
            <a:b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4) ต. ภูเงิน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10,14</a:t>
            </a:r>
            <a:b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5) ต. นาแซง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4,5,7,8</a:t>
            </a:r>
            <a:b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6) ต. เหล่าน้อย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1,2,3,4,5,6,7,10</a:t>
            </a:r>
            <a:b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7) ต. ขวาว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หมู่ที่ 1,3,4,7,8,9,10,11,14, 15,16</a:t>
            </a:r>
            <a:b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8) ต. วังหลวง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1,4,12,13,14,17</a:t>
            </a:r>
            <a:b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9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) ต. นาเมือง</a:t>
            </a:r>
            <a: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2,3,15,17</a:t>
            </a:r>
            <a:b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10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)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ต. เกาะแก้ว</a:t>
            </a:r>
            <a: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1,5,7,3,6,9,12,14</a:t>
            </a:r>
            <a:b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11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) ต. เมืองไพร</a:t>
            </a:r>
            <a: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10</a:t>
            </a:r>
            <a: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b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</a:t>
            </a:r>
            <a: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12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) ต. ท่าม่วง</a:t>
            </a:r>
            <a:r>
              <a:rPr kumimoji="0" lang="en-US" sz="42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1,5,9,10 </a:t>
            </a:r>
            <a:b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13) ต. ขวัญเมือง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5</a:t>
            </a:r>
            <a:b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14) ต. กลาง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1,10</a:t>
            </a:r>
            <a:b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15) ต. นา</a:t>
            </a:r>
            <a:r>
              <a:rPr kumimoji="0" lang="th-TH" sz="4200" b="1" i="0" u="none" strike="noStrike" kern="1200" cap="none" spc="-2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เลิง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1,2,5,7,8,9</a:t>
            </a:r>
            <a:br>
              <a:rPr kumimoji="0" lang="th-TH" sz="4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endParaRPr kumimoji="0" lang="th-TH" sz="4200" b="1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A575917-1AE0-C9FE-0DE3-6D601FB33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78" y="366147"/>
            <a:ext cx="2107066" cy="1453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2E08F5E-6073-C53C-DE67-F8629176D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40" y="345326"/>
            <a:ext cx="1964698" cy="1473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BBEB66C3-6E8A-6FE2-6850-812550A5C056}"/>
              </a:ext>
            </a:extLst>
          </p:cNvPr>
          <p:cNvSpPr txBox="1">
            <a:spLocks/>
          </p:cNvSpPr>
          <p:nvPr/>
        </p:nvSpPr>
        <p:spPr>
          <a:xfrm>
            <a:off x="462338" y="4276997"/>
            <a:ext cx="5902836" cy="2266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3.2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อำเภอพนมไพร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7 ตำบล 36 หมู่บ้าน ราษฎรได้รับความเดือดร้อน 750 ครัวเรือน นาข้าว 4,979 ไร่ รพ.อำเภอ 1 แห่ง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spc="-5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1)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ต. พนมไพร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8,9,13,16,17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100" b="1" spc="-20" dirty="0">
                <a:solidFill>
                  <a:prstClr val="black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2) ต. โพธิ์ใหญ่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2,7,8,11,13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3) ต. คำไฮ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1,2,3,4,5,6,8,9,10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4) ต. แสนสุข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1,2,3,4,6,8,10,13,14,15,16,17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5) ต. สระแก้ว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6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6) ต. ชานุ</a:t>
            </a:r>
            <a:r>
              <a:rPr kumimoji="0" lang="th-TH" sz="2100" b="1" i="0" u="none" strike="noStrike" kern="1200" cap="none" spc="-2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วรร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ณ </a:t>
            </a:r>
            <a:r>
              <a:rPr kumimoji="0" lang="th-TH" sz="2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5,6</a:t>
            </a: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100" b="1" spc="-20" dirty="0">
                <a:solidFill>
                  <a:prstClr val="black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</a:t>
            </a:r>
            <a:r>
              <a:rPr lang="th-TH" sz="2100" b="1" spc="-20" dirty="0">
                <a:solidFill>
                  <a:schemeClr val="accent2">
                    <a:lumMod val="75000"/>
                  </a:schemeClr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7) ต. นานวล </a:t>
            </a:r>
            <a:r>
              <a:rPr lang="th-TH" sz="2100" b="1" spc="-20" dirty="0">
                <a:solidFill>
                  <a:prstClr val="black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หมู่ที่ 2,9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id="{F65B21EA-5660-A4D8-0FBC-A06D2D721276}"/>
              </a:ext>
            </a:extLst>
          </p:cNvPr>
          <p:cNvSpPr txBox="1">
            <a:spLocks/>
          </p:cNvSpPr>
          <p:nvPr/>
        </p:nvSpPr>
        <p:spPr>
          <a:xfrm>
            <a:off x="8259755" y="1309455"/>
            <a:ext cx="3106681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บ้านนาวี หมู่ 3 ต.ศรีวิลัย อ.เสลภูมิ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FE3977A-1BE6-04A8-5156-EDE7E1A77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12" y="2104749"/>
            <a:ext cx="2450676" cy="168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027DBAD-582C-E6A9-4751-9001288BF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188" y="2050716"/>
            <a:ext cx="2309990" cy="172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1202021-6919-3F6E-22E5-8DF8C576A846}"/>
              </a:ext>
            </a:extLst>
          </p:cNvPr>
          <p:cNvSpPr txBox="1">
            <a:spLocks/>
          </p:cNvSpPr>
          <p:nvPr/>
        </p:nvSpPr>
        <p:spPr>
          <a:xfrm>
            <a:off x="6973347" y="3175826"/>
            <a:ext cx="3106681" cy="749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00FF00"/>
                </a:highlight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บ้านทรายมูล หมู่ 4 ต.ขวาว อ.เสลภูมิ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00FF00"/>
              </a:highlight>
              <a:uLnTx/>
              <a:uFillTx/>
              <a:latin typeface="TH SarabunIT๙" panose="020B0500040200020003" pitchFamily="34" charset="-34"/>
              <a:ea typeface="+mj-ea"/>
              <a:cs typeface="TH SarabunIT๙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A006F01-C7D7-FD50-1DD0-2C49F7F94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3344" y="4613569"/>
            <a:ext cx="2838795" cy="208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03E973D-7521-5143-6184-18C20923A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2139" y="4076554"/>
            <a:ext cx="2842249" cy="217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4855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D0EDFFD1-78D0-9849-DCE4-C1E08164359F}"/>
              </a:ext>
            </a:extLst>
          </p:cNvPr>
          <p:cNvSpPr txBox="1">
            <a:spLocks/>
          </p:cNvSpPr>
          <p:nvPr/>
        </p:nvSpPr>
        <p:spPr>
          <a:xfrm>
            <a:off x="436069" y="577598"/>
            <a:ext cx="7655627" cy="2933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3.3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อำเภอโพนทอง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7 ตำบล 59 หมู่บ้าน ราษฎรได้รับความเดือดร้อน 1,852 ครัวเรือน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นาข้าว 7,925 ไร่ พืชไร 69 ไร่ สิ่งสาธารณประโยชน์ พนังกั้นน้ำ 1 แห่ง สะพาน 1 แห่ง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1) ต. โคกกกม่วง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5,6,7,8,10,11,12,13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2) ต. หนองใหญ่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3,4,5,6,11,12,13,14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3) ต. วังสามัคคี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4,6,7,8,11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4) ต. โนนชัยศรี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</a:t>
            </a: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1,2,3,4,7,8,9,10,11,12,13,14,15,17,18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5) ต. สว่าง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1,2,3,4,5,6,11,12,13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6) ต. แวง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2,3,6,8,9,10,11,12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7) ต. สระนกแก้ว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3,5,6,9,11,15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2293308-08B7-3EF8-9845-720373BFC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65" y="3455397"/>
            <a:ext cx="8429500" cy="1238184"/>
          </a:xfrm>
        </p:spPr>
        <p:txBody>
          <a:bodyPr>
            <a:normAutofit/>
          </a:bodyPr>
          <a:lstStyle/>
          <a:p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3.4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อำเภอเมยวดี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 ตำบล 10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หมู่บ้าน 175 ครัวเรือน พื้นที่ทางการเกษตร 1,169 ไร่ 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1) ต. ชุมพร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3,5,7,8,10,13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2) ต. ชมสะอาด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1,2,5,8</a:t>
            </a:r>
            <a:endParaRPr lang="en-GB" dirty="0"/>
          </a:p>
        </p:txBody>
      </p:sp>
      <p:pic>
        <p:nvPicPr>
          <p:cNvPr id="8" name="ตัวแทนเนื้อหา 5">
            <a:extLst>
              <a:ext uri="{FF2B5EF4-FFF2-40B4-BE49-F238E27FC236}">
                <a16:creationId xmlns:a16="http://schemas.microsoft.com/office/drawing/2014/main" id="{0A2E5D72-82BF-BBDA-9DD1-034C6DD64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27" y="4454500"/>
            <a:ext cx="2368569" cy="177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287F118-6880-43F6-F09E-A039C6D2D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4"/>
          <a:stretch/>
        </p:blipFill>
        <p:spPr>
          <a:xfrm>
            <a:off x="9758633" y="4228664"/>
            <a:ext cx="2300760" cy="209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206FD1F5-BE60-8C43-1F4A-C09CEDA26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53" y="4454500"/>
            <a:ext cx="2368569" cy="177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D9131ED-A673-6A58-30A3-3E4F0FC06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38" y="2029207"/>
            <a:ext cx="2304317" cy="131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6A8943A2-7E25-31DE-E0D9-8C461DBB3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38" y="668012"/>
            <a:ext cx="2304317" cy="131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4C3E538-CFBD-07C3-A16D-1C2E0E776B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59" y="853342"/>
            <a:ext cx="2461551" cy="210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789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5A927C60-51DA-E228-CFDF-41EA17D1E0A5}"/>
              </a:ext>
            </a:extLst>
          </p:cNvPr>
          <p:cNvSpPr txBox="1">
            <a:spLocks/>
          </p:cNvSpPr>
          <p:nvPr/>
        </p:nvSpPr>
        <p:spPr>
          <a:xfrm>
            <a:off x="447947" y="488310"/>
            <a:ext cx="7484770" cy="2101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3.5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อำเภอโพธิ์ชัย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 ตำบล 3</a:t>
            </a: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6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หมู่บ้าน ราษฎรได้รับความเดือดร้อน </a:t>
            </a: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1,132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ครัวเรือน นาข้าว </a:t>
            </a: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3,021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ไร่ ถนน 17 สาย สะพานท่อเหลี่ยม 1 แห่ง ฝาย 1 แห่ง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1) ต. สะอาด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1,2,3,4,5,6,7,8,9,10,11,12,13,14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2) ต. ดอนโอง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2,3,4,5,6,7,8,9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3) ต. อัคคะคำ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1,2,3,4,5,6,7,8,9,10,11,12,13,14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60E6ADD-B4E8-2CEC-2C2F-43ADF8947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"/>
                    </a14:imgEffect>
                    <a14:imgEffect>
                      <a14:brightnessContrast bright="-4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8" t="3117" r="3206" b="5998"/>
          <a:stretch/>
        </p:blipFill>
        <p:spPr>
          <a:xfrm>
            <a:off x="8306825" y="495258"/>
            <a:ext cx="3415636" cy="3592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ตัวแทนเนื้อหา 2">
            <a:extLst>
              <a:ext uri="{FF2B5EF4-FFF2-40B4-BE49-F238E27FC236}">
                <a16:creationId xmlns:a16="http://schemas.microsoft.com/office/drawing/2014/main" id="{C77D99A7-F684-1FB2-09D0-E155DDCCEC26}"/>
              </a:ext>
            </a:extLst>
          </p:cNvPr>
          <p:cNvSpPr txBox="1">
            <a:spLocks/>
          </p:cNvSpPr>
          <p:nvPr/>
        </p:nvSpPr>
        <p:spPr>
          <a:xfrm>
            <a:off x="447946" y="2302364"/>
            <a:ext cx="3720296" cy="1687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3.6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อำเภอธวัชบุรี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 ตำบล 3 หมู่บ้าน ราษฎรได้รับความเดือดร้อน 57 ครัวเรือน นาข้าว 568 ไร่ ได้แก่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ต. ธวัชบุรี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1,2,9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0A9BE0A-24D6-29E9-A3C7-65DBAAB78B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4759" b="22251"/>
          <a:stretch/>
        </p:blipFill>
        <p:spPr>
          <a:xfrm>
            <a:off x="5239054" y="871726"/>
            <a:ext cx="3057837" cy="3270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ตัวแทนเนื้อหา 2">
            <a:extLst>
              <a:ext uri="{FF2B5EF4-FFF2-40B4-BE49-F238E27FC236}">
                <a16:creationId xmlns:a16="http://schemas.microsoft.com/office/drawing/2014/main" id="{46DE1AD4-2F02-47D1-D2EC-114996362C9C}"/>
              </a:ext>
            </a:extLst>
          </p:cNvPr>
          <p:cNvSpPr txBox="1">
            <a:spLocks/>
          </p:cNvSpPr>
          <p:nvPr/>
        </p:nvSpPr>
        <p:spPr>
          <a:xfrm>
            <a:off x="296883" y="3476104"/>
            <a:ext cx="4714674" cy="32865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3.7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อำเภออาจสามารถ 8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ตำบล 45 หมู่บ้าน ราษฎรได้รับความเดือดร้อน 1,412 ราย นาข้าว 10,950.40 ไร่ บ่อปลา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18 ไร่ บ่อกุ้ง 93.2 ไร่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1) ต. บ้านแจ้ง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1,2,4,6,7,9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2) ต. โพนเมือง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5,6,7,8,9,10,15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3) ต. หน่อม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1,2,3,4,7,8,9,10,11,12,13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4) ต. หนองหมื่นถ่าน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2,11,12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5) ต. อาจสามารถ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5,10,14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6) ต. ขี้เหล็ก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1,3,5,6,7,10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7) ต. ดู่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1,2,3,10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8) ต. หนองขาม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6,7,13,16,18  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CA281FA-1CB5-3A10-1C7D-3702A0A55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485" y="4293482"/>
            <a:ext cx="3261248" cy="226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6A89941-C985-A8DC-CABA-670D49FDC4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2716" y="4266549"/>
            <a:ext cx="3789745" cy="237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ตัวแทนเนื้อหา 2">
            <a:extLst>
              <a:ext uri="{FF2B5EF4-FFF2-40B4-BE49-F238E27FC236}">
                <a16:creationId xmlns:a16="http://schemas.microsoft.com/office/drawing/2014/main" id="{44F5A1BF-D5A4-DDA7-5478-07D5D7E2A1E8}"/>
              </a:ext>
            </a:extLst>
          </p:cNvPr>
          <p:cNvSpPr txBox="1">
            <a:spLocks/>
          </p:cNvSpPr>
          <p:nvPr/>
        </p:nvSpPr>
        <p:spPr>
          <a:xfrm>
            <a:off x="6009669" y="3650429"/>
            <a:ext cx="1763064" cy="64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อำเภอธวัชบุรี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12" name="ตัวแทนเนื้อหา 2">
            <a:extLst>
              <a:ext uri="{FF2B5EF4-FFF2-40B4-BE49-F238E27FC236}">
                <a16:creationId xmlns:a16="http://schemas.microsoft.com/office/drawing/2014/main" id="{E9EBEBA1-8824-B2D8-A369-7E5679507A9B}"/>
              </a:ext>
            </a:extLst>
          </p:cNvPr>
          <p:cNvSpPr txBox="1">
            <a:spLocks/>
          </p:cNvSpPr>
          <p:nvPr/>
        </p:nvSpPr>
        <p:spPr>
          <a:xfrm>
            <a:off x="8251579" y="3537952"/>
            <a:ext cx="1763064" cy="64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อำเภอโพธิ์ชัย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13" name="ตัวแทนเนื้อหา 2">
            <a:extLst>
              <a:ext uri="{FF2B5EF4-FFF2-40B4-BE49-F238E27FC236}">
                <a16:creationId xmlns:a16="http://schemas.microsoft.com/office/drawing/2014/main" id="{ABEC2B31-EC3C-9C65-ED93-9A11A3CD6D5E}"/>
              </a:ext>
            </a:extLst>
          </p:cNvPr>
          <p:cNvSpPr txBox="1">
            <a:spLocks/>
          </p:cNvSpPr>
          <p:nvPr/>
        </p:nvSpPr>
        <p:spPr>
          <a:xfrm>
            <a:off x="5510613" y="6119611"/>
            <a:ext cx="1763064" cy="64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อำเภออาจสามารถ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14" name="ตัวแทนเนื้อหา 2">
            <a:extLst>
              <a:ext uri="{FF2B5EF4-FFF2-40B4-BE49-F238E27FC236}">
                <a16:creationId xmlns:a16="http://schemas.microsoft.com/office/drawing/2014/main" id="{5E7F50CA-0B71-7605-A64D-E7FCFF460DF3}"/>
              </a:ext>
            </a:extLst>
          </p:cNvPr>
          <p:cNvSpPr txBox="1">
            <a:spLocks/>
          </p:cNvSpPr>
          <p:nvPr/>
        </p:nvSpPr>
        <p:spPr>
          <a:xfrm>
            <a:off x="9276607" y="6053505"/>
            <a:ext cx="1763064" cy="64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400" b="1" i="0" u="none" strike="noStrike" kern="1200" cap="none" spc="-3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อำเภออาจสามารถ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5653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8EFF3CD6-F5D4-E906-206C-75AD3641C2CF}"/>
              </a:ext>
            </a:extLst>
          </p:cNvPr>
          <p:cNvSpPr txBox="1">
            <a:spLocks/>
          </p:cNvSpPr>
          <p:nvPr/>
        </p:nvSpPr>
        <p:spPr>
          <a:xfrm>
            <a:off x="513781" y="215061"/>
            <a:ext cx="7484770" cy="25028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3.8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อำเภอทุ่งเขาหลวง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5 ตำบล 23 หมู่บ้าน ราษฎรได้รับความเดือดร้อน 527 ครัวเรือน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นาข้าว 4,245.75 ไร่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1) ต. </a:t>
            </a:r>
            <a:r>
              <a:rPr kumimoji="0" lang="th-TH" sz="2000" b="1" i="0" u="none" strike="noStrike" kern="1200" cap="none" spc="-3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เทอด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ไทย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1,2,3,5,6,8,9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2) ต. บึงงาม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1,3,4,5,6,7,8,9,10,11,12,13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3) ต. เหล่</a:t>
            </a:r>
            <a:r>
              <a:rPr lang="th-TH" sz="2000" b="1" spc="-30" dirty="0">
                <a:solidFill>
                  <a:srgbClr val="ED7D31">
                    <a:lumMod val="75000"/>
                  </a:srgb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า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2,11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4) ต. มะบ้า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6,10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5) ต. ทุ่งเขาหลวง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7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A8952A1-AD02-5A8A-48C6-CB99CA02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086" y="777055"/>
            <a:ext cx="3209556" cy="181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985E31E-6835-05D3-AB41-D19CDC28C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1" b="2426"/>
          <a:stretch/>
        </p:blipFill>
        <p:spPr>
          <a:xfrm>
            <a:off x="7846768" y="133158"/>
            <a:ext cx="3831452" cy="246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ตัวแทนเนื้อหา 2">
            <a:extLst>
              <a:ext uri="{FF2B5EF4-FFF2-40B4-BE49-F238E27FC236}">
                <a16:creationId xmlns:a16="http://schemas.microsoft.com/office/drawing/2014/main" id="{63538DE4-D3EC-E354-9888-6264C678074C}"/>
              </a:ext>
            </a:extLst>
          </p:cNvPr>
          <p:cNvSpPr txBox="1">
            <a:spLocks/>
          </p:cNvSpPr>
          <p:nvPr/>
        </p:nvSpPr>
        <p:spPr>
          <a:xfrm>
            <a:off x="513781" y="2717899"/>
            <a:ext cx="7484770" cy="2101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3.9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อำเภอเชียงขวัญ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ตำบล 22 หมู่บ้าน ราษฎรได้รับความเดือดร้อน 666 ครัวเรือน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นาข้าว 4,185 ไร่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ท่วมบ้านเรือนราษฎร 3 หลัง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1) ต. พระธาตุ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1,2,3,4,5,8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2) ต. พลับพลา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1,2,3,4,5,7,8,9,10,11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3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) ต. เชียงขวัญ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1,2,3,5,9,10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69090A5-DF5E-6ACC-14DB-82400360E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33" y="4450197"/>
            <a:ext cx="5164098" cy="210193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5AD1BBF-774E-51E8-2373-4A227254B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540" y="2656026"/>
            <a:ext cx="5060161" cy="194858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672B14D-2EA1-BB01-3D5D-EEA9BF910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671" y="4682514"/>
            <a:ext cx="4880386" cy="21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2C05AC0E-E3BA-C835-58F9-009D0D88D06C}"/>
              </a:ext>
            </a:extLst>
          </p:cNvPr>
          <p:cNvSpPr txBox="1">
            <a:spLocks/>
          </p:cNvSpPr>
          <p:nvPr/>
        </p:nvSpPr>
        <p:spPr>
          <a:xfrm>
            <a:off x="396262" y="369439"/>
            <a:ext cx="7484770" cy="2101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3.10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อำเภอจังหาร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5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ตำบล 61 หมู่บ้าน ราษฎรได้รับความเดือดร้อน 647 ราย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นาข้าว 4,007.75 ไร่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1) ต. ม่วงลาด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1,3,4,5,6,7,8,9,11,12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2) ต. ดงสิงห์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1,2,3,4,5,6,7,8,9,10,11,12,13,14,15,16,17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3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) ต. ดินดำ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1,2,3,4,5,6,7,8,9,10,11,12,13,14,15,16,17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4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) ต. แสนชาติ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1,5,9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5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) ต. ผักแว่น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1,2,3,4,5,6,7,9,10,11,12,13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2" name="ตัวแทนเนื้อหา 2">
            <a:extLst>
              <a:ext uri="{FF2B5EF4-FFF2-40B4-BE49-F238E27FC236}">
                <a16:creationId xmlns:a16="http://schemas.microsoft.com/office/drawing/2014/main" id="{0457035F-FB73-FF51-FAE2-0682B8F22529}"/>
              </a:ext>
            </a:extLst>
          </p:cNvPr>
          <p:cNvSpPr txBox="1">
            <a:spLocks/>
          </p:cNvSpPr>
          <p:nvPr/>
        </p:nvSpPr>
        <p:spPr>
          <a:xfrm>
            <a:off x="293206" y="2659019"/>
            <a:ext cx="7484770" cy="2101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3.11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อำเภอหนองพอก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ตำบล 12 หมู่บ้าน ราษฎรได้รับความเดือดร้อน 184 ราย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นาข้าว 814 ไร่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1) ต. หนองพอก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3,8,9,10,11,13,14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2) ต. กกโพธิ์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3,6,10,11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3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) ต. รอบเมือง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2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88973D3-D572-3D2D-85CD-BC88A9791A54}"/>
              </a:ext>
            </a:extLst>
          </p:cNvPr>
          <p:cNvSpPr txBox="1">
            <a:spLocks/>
          </p:cNvSpPr>
          <p:nvPr/>
        </p:nvSpPr>
        <p:spPr>
          <a:xfrm>
            <a:off x="352581" y="4622699"/>
            <a:ext cx="7484770" cy="2101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3.12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อำเภอเกษตรวิสัย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ตำบล 4 หมู่บ้าน ราษฎรได้รับความเดือดร้อน 135 ราย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นาข้าว </a:t>
            </a:r>
            <a:r>
              <a:rPr lang="th-TH" sz="2000" b="1" spc="-3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,270 ไร่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1) ต. ทุ่งทอง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2,3,4,10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9F0DEE3-1E23-4D59-8090-68979C32D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400" y="527394"/>
            <a:ext cx="2424530" cy="185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AEE7486-DF87-E97A-6572-84500AD4B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309" y="527394"/>
            <a:ext cx="2564664" cy="185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ABE64CC-C549-0C2A-4AAE-94E3E52A3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56" y="2570203"/>
            <a:ext cx="3179659" cy="19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E98BFD15-0126-8A02-49A0-994B24FED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279" y="4899862"/>
            <a:ext cx="3735382" cy="178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F67482E-E3BB-1DA8-E3E8-70B01B42C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540" y="4767389"/>
            <a:ext cx="4047043" cy="1921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1A3000D-C84E-60FE-21D2-3CD5D3BC8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2141" y="2546204"/>
            <a:ext cx="2746441" cy="199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908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03CE0942-6C2B-C3C6-2389-4187EAA01C3B}"/>
              </a:ext>
            </a:extLst>
          </p:cNvPr>
          <p:cNvSpPr txBox="1">
            <a:spLocks/>
          </p:cNvSpPr>
          <p:nvPr/>
        </p:nvSpPr>
        <p:spPr>
          <a:xfrm>
            <a:off x="450110" y="436696"/>
            <a:ext cx="7484770" cy="2101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3.13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อำเภอสุวรรณภูมิ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ตำบล 7 หมู่บ้าน ราษฎรได้รับความเดือดร้อน 99 ครัวเรือน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นาข้าว 1063.75 ไร่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1) ต. ดอกไม้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8,9,10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2) ต. ทุ่งกุลา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3,4,5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3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) ต. ทุ่งหลวง 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หมู่ที่  4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    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713222F-14D1-7A22-0A86-2C58174EF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549" y="900870"/>
            <a:ext cx="5225142" cy="2881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FF14988-EBA1-C899-BCA9-B3893F3C2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0" y="2598004"/>
            <a:ext cx="5693315" cy="210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565936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4974</Words>
  <Application>Microsoft Office PowerPoint</Application>
  <PresentationFormat>แบบจอกว้าง</PresentationFormat>
  <Paragraphs>132</Paragraphs>
  <Slides>25</Slides>
  <Notes>18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TH SarabunIT๙</vt:lpstr>
      <vt:lpstr>TH SarabunPSK</vt:lpstr>
      <vt:lpstr>ธีมของ Office</vt:lpstr>
      <vt:lpstr>สถานการณ์อุทกภัยในพื้นที่จังหวัดร้อยเอ็ด ปี พ.ศ. 2568  จากอิทธิพลพายุดีเปรสชัน “หนองฟ้า” และร่องมรสุมพาดผ่าน</vt:lpstr>
      <vt:lpstr>สถานการณ์อุทกภัยจากพายุเปรสชัน “หนองฟ้า”และร่องมรสุมพาดผ่าน โดย ศูนย์บัญชาการเหตุการณ์อุทกภัย วาตภัย และดินถล่ม จังหวัดร้อยเอ็ด</vt:lpstr>
      <vt:lpstr>2. แนวโน้มสถานการณ์ในพื้นที่จังหวัดร้อยเอ็ด</vt:lpstr>
      <vt:lpstr>งานนำเสนอ PowerPoint</vt:lpstr>
      <vt:lpstr>      3.4 อำเภอเมยวดี 2 ตำบล 10 หมู่บ้าน 175 ครัวเรือน พื้นที่ทางการเกษตร 1,169 ไร่              1) ต. ชุมพร หมู่ที่ 3,5,7,8,10,13            2) ต. ชมสะอาด หมู่ที่ 1,2,5,8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4. การดำเนินการ</vt:lpstr>
      <vt:lpstr>   4.2 วันจันทร์ที่ 1 กันยายน 2568 เวลา 13.30 น. นายชัชวาลย์ เบญจสิริวงศ์ ผู้ว่าราชการจังหวัดร้อยเอ็ด ได้มอบหมายให้ นายธรณิศ เทพแพงตา หัวหน้าสำนักงานป้องกันและบรรเทาสาธารณภัยจังหวัดร้อยเอ็ด พร้อมด้วย นายสมชัย สุมหิรัญ หัวหน้าฝ่ายป้องกันและปฏิบัติการ และ นายเรืองสิน ภูถวิล นายช่างเครื่องกลชำนาญงาน ลงพื้นที่เพื่อรับฟังปัญหาและหาแนวทางแก้ไขปัญหาน้ำท่วมขังในโรงพยาบาลพนมไพร พร้อมด้วย นายอุดมเกียรติ หงษ์มาลา นายอำเภอพนมไพร เจ้าหน้าที่ฝ่ายสิ่งแวดล้อม โรงพยาบาลพนมไพร นายกเทศมนตรีตำบลพนมไพร นายกองค์การบริหารส่วนตำบลพนมไพร ปลัดเทศบาลพนมไพร และเจ้าหน้าที่ที่เกี่ยวข้อง ร่วมหารือแนวทางในการแก้ไขปัญหาดังกล่าว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รายงานสถานการณ์อุทกภัยในพื้นที่ จังหวัดร้อยเอ็ด ปี พ.ศ. 2568</dc:title>
  <dc:creator>DDPM-USER</dc:creator>
  <cp:lastModifiedBy>DDPM-USER</cp:lastModifiedBy>
  <cp:revision>384</cp:revision>
  <cp:lastPrinted>2025-09-04T06:54:12Z</cp:lastPrinted>
  <dcterms:created xsi:type="dcterms:W3CDTF">2025-07-24T07:30:01Z</dcterms:created>
  <dcterms:modified xsi:type="dcterms:W3CDTF">2025-10-08T02:44:01Z</dcterms:modified>
</cp:coreProperties>
</file>